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5.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6.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9.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1.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31" r:id="rId2"/>
    <p:sldMasterId id="2147484753" r:id="rId3"/>
    <p:sldMasterId id="2147484785" r:id="rId4"/>
    <p:sldMasterId id="2147484805" r:id="rId5"/>
    <p:sldMasterId id="2147484833" r:id="rId6"/>
    <p:sldMasterId id="2147484854" r:id="rId7"/>
    <p:sldMasterId id="2147484878" r:id="rId8"/>
    <p:sldMasterId id="2147484899" r:id="rId9"/>
    <p:sldMasterId id="2147484923" r:id="rId10"/>
    <p:sldMasterId id="2147484945" r:id="rId11"/>
    <p:sldMasterId id="2147484983" r:id="rId12"/>
  </p:sldMasterIdLst>
  <p:notesMasterIdLst>
    <p:notesMasterId r:id="rId58"/>
  </p:notesMasterIdLst>
  <p:handoutMasterIdLst>
    <p:handoutMasterId r:id="rId59"/>
  </p:handoutMasterIdLst>
  <p:sldIdLst>
    <p:sldId id="2076136067" r:id="rId13"/>
    <p:sldId id="3953" r:id="rId14"/>
    <p:sldId id="10814" r:id="rId15"/>
    <p:sldId id="8627" r:id="rId16"/>
    <p:sldId id="8628" r:id="rId17"/>
    <p:sldId id="8629" r:id="rId18"/>
    <p:sldId id="8673" r:id="rId19"/>
    <p:sldId id="10089" r:id="rId20"/>
    <p:sldId id="8633" r:id="rId21"/>
    <p:sldId id="8634" r:id="rId22"/>
    <p:sldId id="8635" r:id="rId23"/>
    <p:sldId id="3899" r:id="rId24"/>
    <p:sldId id="3900" r:id="rId25"/>
    <p:sldId id="8679" r:id="rId26"/>
    <p:sldId id="8612" r:id="rId27"/>
    <p:sldId id="8630" r:id="rId28"/>
    <p:sldId id="8631" r:id="rId29"/>
    <p:sldId id="8632" r:id="rId30"/>
    <p:sldId id="8638" r:id="rId31"/>
    <p:sldId id="8675" r:id="rId32"/>
    <p:sldId id="8613" r:id="rId33"/>
    <p:sldId id="9998" r:id="rId34"/>
    <p:sldId id="3927" r:id="rId35"/>
    <p:sldId id="3928" r:id="rId36"/>
    <p:sldId id="3930" r:id="rId37"/>
    <p:sldId id="8639" r:id="rId38"/>
    <p:sldId id="8620" r:id="rId39"/>
    <p:sldId id="9999" r:id="rId40"/>
    <p:sldId id="2076136066" r:id="rId41"/>
    <p:sldId id="10000" r:id="rId42"/>
    <p:sldId id="2076136064" r:id="rId43"/>
    <p:sldId id="2076137213" r:id="rId44"/>
    <p:sldId id="2076136088" r:id="rId45"/>
    <p:sldId id="2076136123" r:id="rId46"/>
    <p:sldId id="2076136109" r:id="rId47"/>
    <p:sldId id="269" r:id="rId48"/>
    <p:sldId id="2076136065" r:id="rId49"/>
    <p:sldId id="272" r:id="rId50"/>
    <p:sldId id="276" r:id="rId51"/>
    <p:sldId id="273" r:id="rId52"/>
    <p:sldId id="274" r:id="rId53"/>
    <p:sldId id="275" r:id="rId54"/>
    <p:sldId id="8641" r:id="rId55"/>
    <p:sldId id="8642" r:id="rId56"/>
    <p:sldId id="8643"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83B01"/>
    <a:srgbClr val="BDBDBD"/>
    <a:srgbClr val="46F828"/>
    <a:srgbClr val="E6E6E6"/>
    <a:srgbClr val="FFB900"/>
    <a:srgbClr val="D2D2D2"/>
    <a:srgbClr val="303030"/>
    <a:srgbClr val="737373"/>
    <a:srgbClr val="F14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34CCA7-479F-4822-95B5-FD2AF9AE59D8}" v="1" dt="2020-05-11T11:13:38.7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24" autoAdjust="0"/>
    <p:restoredTop sz="95927" autoAdjust="0"/>
  </p:normalViewPr>
  <p:slideViewPr>
    <p:cSldViewPr snapToGrid="0">
      <p:cViewPr varScale="1">
        <p:scale>
          <a:sx n="103" d="100"/>
          <a:sy n="103" d="100"/>
        </p:scale>
        <p:origin x="432" y="10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522"/>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handoutMaster" Target="handoutMasters/handout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image" Target="../media/image9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5/11/2020 7:13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5/11/2020 7:13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6994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Why this is goodness: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HTML5- compatible Web Browser (Chrome, Firefox, Safari, Edge, etc.)</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OS of the Device generally irrelevant</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Username &amp; Password are all the student needs to know (AD &amp; Azure AD)</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900" dirty="0">
                <a:gradFill>
                  <a:gsLst>
                    <a:gs pos="2917">
                      <a:srgbClr val="1A1A1A"/>
                    </a:gs>
                    <a:gs pos="30000">
                      <a:srgbClr val="1A1A1A"/>
                    </a:gs>
                  </a:gsLst>
                  <a:lin ang="5400000" scaled="0"/>
                </a:gradFill>
                <a:latin typeface="Segoe UI"/>
              </a:rPr>
              <a:t>Clients for iOS, Android, &amp; Windows available too</a:t>
            </a:r>
            <a:endPar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8278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Why this is goodness: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IT stood this up and published 1:many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Leveraged M365 A3/A5 licenses </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systems managed via AD Group Policy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25184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rPr>
              <a:t>Minimize costs:</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Only pay for supporting</a:t>
            </a:r>
            <a:r>
              <a:rPr lang="en-US" sz="1600" dirty="0">
                <a:gradFill>
                  <a:gsLst>
                    <a:gs pos="2917">
                      <a:srgbClr val="1A1A1A"/>
                    </a:gs>
                    <a:gs pos="30000">
                      <a:srgbClr val="1A1A1A"/>
                    </a:gs>
                  </a:gsLst>
                  <a:lin ang="5400000" scaled="0"/>
                </a:gradFill>
              </a:rPr>
              <a:t> cast of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VMs while running (think annual testing)</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Leverage existing M365 A3/A5 &amp; SUB license</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benefits </a:t>
            </a:r>
            <a:r>
              <a:rPr kumimoji="0" lang="en-US" sz="1200" b="0" i="0" u="none" strike="noStrike" kern="1200" cap="none" spc="0" normalizeH="0" noProof="0" dirty="0">
                <a:ln>
                  <a:noFill/>
                </a:ln>
                <a:gradFill>
                  <a:gsLst>
                    <a:gs pos="2917">
                      <a:srgbClr val="1A1A1A"/>
                    </a:gs>
                    <a:gs pos="30000">
                      <a:srgbClr val="1A1A1A"/>
                    </a:gs>
                  </a:gsLst>
                  <a:lin ang="5400000" scaled="0"/>
                </a:gradFill>
                <a:effectLst/>
                <a:uLnTx/>
                <a:uFillTx/>
              </a:rPr>
              <a:t>(wow, that was easy)</a:t>
            </a:r>
          </a:p>
          <a:p>
            <a:pPr marL="800083" lvl="1" indent="-342900" defTabSz="914400">
              <a:buFontTx/>
              <a:buChar char="-"/>
              <a:defRPr/>
            </a:pPr>
            <a:r>
              <a:rPr lang="en-US" sz="1600" dirty="0">
                <a:gradFill>
                  <a:gsLst>
                    <a:gs pos="2917">
                      <a:srgbClr val="1A1A1A"/>
                    </a:gs>
                    <a:gs pos="30000">
                      <a:srgbClr val="1A1A1A"/>
                    </a:gs>
                  </a:gsLst>
                  <a:lin ang="5400000" scaled="0"/>
                </a:gradFill>
              </a:rPr>
              <a:t>GPU-ready – no need to buy</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rPr>
              <a:t>Provide </a:t>
            </a:r>
            <a:r>
              <a:rPr lang="en-US" sz="1800" dirty="0">
                <a:gradFill>
                  <a:gsLst>
                    <a:gs pos="2917">
                      <a:srgbClr val="1A1A1A"/>
                    </a:gs>
                    <a:gs pos="30000">
                      <a:srgbClr val="1A1A1A"/>
                    </a:gs>
                  </a:gsLst>
                  <a:lin ang="5400000" scaled="0"/>
                </a:gradFill>
              </a:rPr>
              <a:t>Well-Managed solution:</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Leverage existing Group</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Policies &amp; Win10 Management tools</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Win10 - minimal app compatibility issues</a:t>
            </a:r>
          </a:p>
          <a:p>
            <a:pPr marL="342900" indent="-342900" defTabSz="914400">
              <a:buFontTx/>
              <a:buChar char="-"/>
              <a:defRPr/>
            </a:pPr>
            <a:r>
              <a:rPr lang="en-US" sz="1800" dirty="0">
                <a:gradFill>
                  <a:gsLst>
                    <a:gs pos="2917">
                      <a:srgbClr val="1A1A1A"/>
                    </a:gs>
                    <a:gs pos="30000">
                      <a:srgbClr val="1A1A1A"/>
                    </a:gs>
                  </a:gsLst>
                  <a:lin ang="5400000" scaled="0"/>
                </a:gradFill>
              </a:rPr>
              <a:t>Supports “My Lab is Where I Am”</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HTML5</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Browser &amp; Internet access offer ubiquitous access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11156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820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805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a:solidFill>
                  <a:schemeClr val="tx1"/>
                </a:solidFill>
                <a:effectLst/>
                <a:latin typeface="Segoe UI" panose="020B0502040204020203" pitchFamily="34" charset="0"/>
                <a:ea typeface="+mn-ea"/>
                <a:cs typeface="+mn-cs"/>
              </a:rPr>
              <a:t>So here’s another the good news. We have made eligibility very easy for all customers to be eligible for WVD. </a:t>
            </a:r>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Most of your customers will already own the required licenses to access Windows Virtual Desktop. If your customer has an existing or new M365 or Windows E3/E5 licenses and Windows Virtual Desktop would be available in F1, Business and in CSP as well. The customers that have M365 </a:t>
            </a:r>
            <a:r>
              <a:rPr lang="en-US" sz="882" kern="1200" err="1">
                <a:solidFill>
                  <a:schemeClr val="tx1"/>
                </a:solidFill>
                <a:effectLst/>
                <a:latin typeface="Segoe UI" panose="020B0502040204020203" pitchFamily="34" charset="0"/>
                <a:ea typeface="+mn-ea"/>
                <a:cs typeface="+mn-cs"/>
              </a:rPr>
              <a:t>oe</a:t>
            </a:r>
            <a:r>
              <a:rPr lang="en-US" sz="882" kern="1200">
                <a:solidFill>
                  <a:schemeClr val="tx1"/>
                </a:solidFill>
                <a:effectLst/>
                <a:latin typeface="Segoe UI" panose="020B0502040204020203" pitchFamily="34" charset="0"/>
                <a:ea typeface="+mn-ea"/>
                <a:cs typeface="+mn-cs"/>
              </a:rPr>
              <a:t> E3 are already eligible for Windows 10 multi-session and all the benefits of WVD. </a:t>
            </a:r>
          </a:p>
          <a:p>
            <a:r>
              <a:rPr lang="en-US" sz="882" kern="1200">
                <a:solidFill>
                  <a:schemeClr val="tx1"/>
                </a:solidFill>
                <a:effectLst/>
                <a:latin typeface="Segoe UI" panose="020B0502040204020203" pitchFamily="34" charset="0"/>
                <a:ea typeface="+mn-ea"/>
                <a:cs typeface="+mn-cs"/>
              </a:rPr>
              <a:t>On the Server side, any customer that has a RDS CAL with SA are today eligible for WVD. As shared before, all WVD customers pay Linux rates in Azure.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44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58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Level set on MSIX</a:t>
            </a:r>
          </a:p>
          <a:p>
            <a:pPr rtl="0" fontAlgn="base"/>
            <a:r>
              <a:rPr lang="en-US" sz="1200" b="0" i="0" u="none" strike="noStrike" kern="1200" dirty="0">
                <a:solidFill>
                  <a:schemeClr val="tx1"/>
                </a:solidFill>
                <a:effectLst/>
                <a:latin typeface="+mn-lt"/>
                <a:ea typeface="+mn-ea"/>
                <a:cs typeface="+mn-cs"/>
              </a:rPr>
              <a:t>App Packaging is fundamental to *all* Enterprise IT​</a:t>
            </a:r>
          </a:p>
          <a:p>
            <a:pPr rtl="0" fontAlgn="base"/>
            <a:r>
              <a:rPr lang="en-US" sz="1200" b="0" i="0" u="none" strike="noStrike" kern="1200" dirty="0">
                <a:solidFill>
                  <a:schemeClr val="tx1"/>
                </a:solidFill>
                <a:effectLst/>
                <a:latin typeface="+mn-lt"/>
                <a:ea typeface="+mn-ea"/>
                <a:cs typeface="+mn-cs"/>
              </a:rPr>
              <a:t>	Designed for XP era IT lifecycle​</a:t>
            </a:r>
          </a:p>
          <a:p>
            <a:pPr rtl="0" fontAlgn="base"/>
            <a:r>
              <a:rPr lang="en-US" sz="1200" b="0" i="0" u="none" strike="noStrike" kern="1200" dirty="0">
                <a:solidFill>
                  <a:schemeClr val="tx1"/>
                </a:solidFill>
                <a:effectLst/>
                <a:latin typeface="+mn-lt"/>
                <a:ea typeface="+mn-ea"/>
                <a:cs typeface="+mn-cs"/>
              </a:rPr>
              <a:t>	Packaging is done by IT pros (or SI’s) *not* developers​</a:t>
            </a:r>
          </a:p>
          <a:p>
            <a:pPr rtl="0" fontAlgn="base"/>
            <a:r>
              <a:rPr lang="en-US" sz="1200" b="0" i="0" u="none" strike="noStrike" kern="1200" dirty="0">
                <a:solidFill>
                  <a:schemeClr val="tx1"/>
                </a:solidFill>
                <a:effectLst/>
                <a:latin typeface="+mn-lt"/>
                <a:ea typeface="+mn-ea"/>
                <a:cs typeface="+mn-cs"/>
              </a:rPr>
              <a:t>	Today packaging is either MSI or App-V​</a:t>
            </a:r>
          </a:p>
          <a:p>
            <a:pPr rtl="0" fontAlgn="base"/>
            <a:r>
              <a:rPr lang="en-US" sz="1200" b="0" i="0" u="none" strike="noStrike" kern="1200" dirty="0">
                <a:solidFill>
                  <a:schemeClr val="tx1"/>
                </a:solidFill>
                <a:effectLst/>
                <a:latin typeface="+mn-lt"/>
                <a:ea typeface="+mn-ea"/>
                <a:cs typeface="+mn-cs"/>
              </a:rPr>
              <a:t>	Applies to internal LOB &amp; 3rd party apps (repackaging)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184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Conceptual connection flow </a:t>
            </a:r>
          </a:p>
          <a:p>
            <a:endParaRPr lang="en-US" dirty="0"/>
          </a:p>
          <a:p>
            <a:r>
              <a:rPr lang="en-US" dirty="0"/>
              <a:t>Ask Chris if he wants to see the proposed publish flow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48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418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vs </a:t>
            </a:r>
            <a:r>
              <a:rPr lang="en-US" dirty="0" err="1"/>
              <a:t>MSIX+FSlogix</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13594A-7854-4C6F-9970-92CF6BE3A2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067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a physical device these layers are intrinsically linked, and the user experience is consistent every time the user logs in.  Their apps, data, and windows experience is tied together </a:t>
            </a:r>
          </a:p>
          <a:p>
            <a:endParaRPr lang="en-US" dirty="0"/>
          </a:p>
        </p:txBody>
      </p:sp>
      <p:sp>
        <p:nvSpPr>
          <p:cNvPr id="4" name="Slide Number Placeholder 3"/>
          <p:cNvSpPr>
            <a:spLocks noGrp="1"/>
          </p:cNvSpPr>
          <p:nvPr>
            <p:ph type="sldNum" sz="quarter" idx="5"/>
          </p:nvPr>
        </p:nvSpPr>
        <p:spPr/>
        <p:txBody>
          <a:bodyPr/>
          <a:lstStyle/>
          <a:p>
            <a:fld id="{E0255F95-3D76-4BF8-918B-53EFC6D84A86}" type="slidenum">
              <a:rPr lang="en-US" smtClean="0"/>
              <a:t>36</a:t>
            </a:fld>
            <a:endParaRPr lang="en-US"/>
          </a:p>
        </p:txBody>
      </p:sp>
    </p:spTree>
    <p:extLst>
      <p:ext uri="{BB962C8B-B14F-4D97-AF65-F5344CB8AC3E}">
        <p14:creationId xmlns:p14="http://schemas.microsoft.com/office/powerpoint/2010/main" val="4237577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a:t>
            </a:r>
            <a:r>
              <a:rPr lang="en-US" sz="1200" b="0" i="0" kern="1200" dirty="0" err="1">
                <a:solidFill>
                  <a:schemeClr val="tx1"/>
                </a:solidFill>
                <a:effectLst/>
                <a:latin typeface="+mn-lt"/>
                <a:ea typeface="+mn-ea"/>
                <a:cs typeface="+mn-cs"/>
              </a:rPr>
              <a:t>FSLogix</a:t>
            </a:r>
            <a:r>
              <a:rPr lang="en-US" sz="1200" b="0" i="0" kern="1200" dirty="0">
                <a:solidFill>
                  <a:schemeClr val="tx1"/>
                </a:solidFill>
                <a:effectLst/>
                <a:latin typeface="+mn-lt"/>
                <a:ea typeface="+mn-ea"/>
                <a:cs typeface="+mn-cs"/>
              </a:rPr>
              <a:t> we’ve separated the user profile layer from the virtual machine, and the way we do that lets users work in a way that feels natural.  To the user it feels like you’re saving and accessing files from a local disk, but really, it’s a separate virtual disk hosted on a file share that we can mount to any virtual machine the user logs into.  Now that separates one of the 3 layers, the user profile, but you still have the app and OS layers now deeply tied together.</a:t>
            </a:r>
          </a:p>
          <a:p>
            <a:endParaRPr lang="en-US" dirty="0"/>
          </a:p>
        </p:txBody>
      </p:sp>
      <p:sp>
        <p:nvSpPr>
          <p:cNvPr id="4" name="Slide Number Placeholder 3"/>
          <p:cNvSpPr>
            <a:spLocks noGrp="1"/>
          </p:cNvSpPr>
          <p:nvPr>
            <p:ph type="sldNum" sz="quarter" idx="5"/>
          </p:nvPr>
        </p:nvSpPr>
        <p:spPr/>
        <p:txBody>
          <a:bodyPr/>
          <a:lstStyle/>
          <a:p>
            <a:fld id="{E0255F95-3D76-4BF8-918B-53EFC6D84A86}" type="slidenum">
              <a:rPr lang="en-US" smtClean="0"/>
              <a:t>37</a:t>
            </a:fld>
            <a:endParaRPr lang="en-US"/>
          </a:p>
        </p:txBody>
      </p:sp>
    </p:spTree>
    <p:extLst>
      <p:ext uri="{BB962C8B-B14F-4D97-AF65-F5344CB8AC3E}">
        <p14:creationId xmlns:p14="http://schemas.microsoft.com/office/powerpoint/2010/main" val="3718794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In a shared or pooled virtual machine, this is a challenge, because each user might need a different set of apps and as we mentioned before they can be assigned to a different VM with each logon.  So you’re left with a couple of options: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0255F95-3D76-4BF8-918B-53EFC6D84A86}" type="slidenum">
              <a:rPr lang="en-US" smtClean="0"/>
              <a:t>38</a:t>
            </a:fld>
            <a:endParaRPr lang="en-US"/>
          </a:p>
        </p:txBody>
      </p:sp>
    </p:spTree>
    <p:extLst>
      <p:ext uri="{BB962C8B-B14F-4D97-AF65-F5344CB8AC3E}">
        <p14:creationId xmlns:p14="http://schemas.microsoft.com/office/powerpoint/2010/main" val="3172630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Manage a bunch of unique of VM pools customized for different users' roles. These images would all need to be individually maintained and patched.</a:t>
            </a:r>
            <a:endParaRPr lang="en-US" dirty="0"/>
          </a:p>
          <a:p>
            <a:endParaRPr lang="en-US" dirty="0"/>
          </a:p>
        </p:txBody>
      </p:sp>
      <p:sp>
        <p:nvSpPr>
          <p:cNvPr id="4" name="Slide Number Placeholder 3"/>
          <p:cNvSpPr>
            <a:spLocks noGrp="1"/>
          </p:cNvSpPr>
          <p:nvPr>
            <p:ph type="sldNum" sz="quarter" idx="5"/>
          </p:nvPr>
        </p:nvSpPr>
        <p:spPr/>
        <p:txBody>
          <a:bodyPr/>
          <a:lstStyle/>
          <a:p>
            <a:fld id="{E0255F95-3D76-4BF8-918B-53EFC6D84A86}" type="slidenum">
              <a:rPr lang="en-US" smtClean="0"/>
              <a:t>39</a:t>
            </a:fld>
            <a:endParaRPr lang="en-US"/>
          </a:p>
        </p:txBody>
      </p:sp>
    </p:spTree>
    <p:extLst>
      <p:ext uri="{BB962C8B-B14F-4D97-AF65-F5344CB8AC3E}">
        <p14:creationId xmlns:p14="http://schemas.microsoft.com/office/powerpoint/2010/main" val="4269541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Another option is to overload VM images with more apps than any single user would need, and then hide and block unneeded apps with policies. This makes you’re OS image bigger than it needs to be, and app licensing can get tricky.</a:t>
            </a:r>
            <a:endParaRPr lang="en-US" dirty="0"/>
          </a:p>
          <a:p>
            <a:endParaRPr lang="en-US" dirty="0"/>
          </a:p>
        </p:txBody>
      </p:sp>
      <p:sp>
        <p:nvSpPr>
          <p:cNvPr id="4" name="Slide Number Placeholder 3"/>
          <p:cNvSpPr>
            <a:spLocks noGrp="1"/>
          </p:cNvSpPr>
          <p:nvPr>
            <p:ph type="sldNum" sz="quarter" idx="5"/>
          </p:nvPr>
        </p:nvSpPr>
        <p:spPr/>
        <p:txBody>
          <a:bodyPr/>
          <a:lstStyle/>
          <a:p>
            <a:fld id="{E0255F95-3D76-4BF8-918B-53EFC6D84A86}" type="slidenum">
              <a:rPr lang="en-US" smtClean="0"/>
              <a:t>40</a:t>
            </a:fld>
            <a:endParaRPr lang="en-US"/>
          </a:p>
        </p:txBody>
      </p:sp>
    </p:spTree>
    <p:extLst>
      <p:ext uri="{BB962C8B-B14F-4D97-AF65-F5344CB8AC3E}">
        <p14:creationId xmlns:p14="http://schemas.microsoft.com/office/powerpoint/2010/main" val="560079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common practice is to stream apps dynamically on demand or on login, but that requires some or all of the apps to get cached into the OS during the user session, and this slows down app’s first load time, it usually requires the IT Admin to repackage or sequence the app, and you need to manage the app streaming infrastructure</a:t>
            </a:r>
            <a:endParaRPr lang="en-US" dirty="0"/>
          </a:p>
        </p:txBody>
      </p:sp>
      <p:sp>
        <p:nvSpPr>
          <p:cNvPr id="4" name="Slide Number Placeholder 3"/>
          <p:cNvSpPr>
            <a:spLocks noGrp="1"/>
          </p:cNvSpPr>
          <p:nvPr>
            <p:ph type="sldNum" sz="quarter" idx="5"/>
          </p:nvPr>
        </p:nvSpPr>
        <p:spPr/>
        <p:txBody>
          <a:bodyPr/>
          <a:lstStyle/>
          <a:p>
            <a:fld id="{E0255F95-3D76-4BF8-918B-53EFC6D84A86}" type="slidenum">
              <a:rPr lang="en-US" smtClean="0"/>
              <a:t>41</a:t>
            </a:fld>
            <a:endParaRPr lang="en-US"/>
          </a:p>
        </p:txBody>
      </p:sp>
    </p:spTree>
    <p:extLst>
      <p:ext uri="{BB962C8B-B14F-4D97-AF65-F5344CB8AC3E}">
        <p14:creationId xmlns:p14="http://schemas.microsoft.com/office/powerpoint/2010/main" val="2196171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dirty="0">
                <a:solidFill>
                  <a:schemeClr val="tx1"/>
                </a:solidFill>
                <a:effectLst/>
                <a:latin typeface="+mn-lt"/>
                <a:ea typeface="+mn-ea"/>
                <a:cs typeface="+mn-cs"/>
              </a:rPr>
              <a:t>App Attach provides the third component in fully isolating </a:t>
            </a:r>
            <a:r>
              <a:rPr lang="en-US" sz="1200" b="0" i="0" kern="1200">
                <a:solidFill>
                  <a:schemeClr val="tx1"/>
                </a:solidFill>
                <a:effectLst/>
                <a:latin typeface="+mn-lt"/>
                <a:ea typeface="+mn-ea"/>
                <a:cs typeface="+mn-cs"/>
              </a:rPr>
              <a:t>applications from the Windows OS.</a:t>
            </a:r>
            <a:r>
              <a:rPr lang="en-US" sz="1200" b="0" i="0" kern="1200" dirty="0">
                <a:solidFill>
                  <a:schemeClr val="tx1"/>
                </a:solidFill>
                <a:effectLst/>
                <a:latin typeface="+mn-lt"/>
                <a:ea typeface="+mn-ea"/>
                <a:cs typeface="+mn-cs"/>
              </a:rPr>
              <a:t>  Like we did with the user profile we’ve modified windows so that apps can be stored off the windows disk. And we just need to attach the apps to the VM. Apps groups are assigned to users, and they’re available instantly on login because you don’t have to stream the app binaries. And it looks and feels local to the user and to windows.</a:t>
            </a:r>
          </a:p>
          <a:p>
            <a:endParaRPr lang="en-US" dirty="0"/>
          </a:p>
        </p:txBody>
      </p:sp>
      <p:sp>
        <p:nvSpPr>
          <p:cNvPr id="4" name="Slide Number Placeholder 3"/>
          <p:cNvSpPr>
            <a:spLocks noGrp="1"/>
          </p:cNvSpPr>
          <p:nvPr>
            <p:ph type="sldNum" sz="quarter" idx="5"/>
          </p:nvPr>
        </p:nvSpPr>
        <p:spPr/>
        <p:txBody>
          <a:bodyPr/>
          <a:lstStyle/>
          <a:p>
            <a:fld id="{E0255F95-3D76-4BF8-918B-53EFC6D84A86}" type="slidenum">
              <a:rPr lang="en-US" smtClean="0"/>
              <a:t>42</a:t>
            </a:fld>
            <a:endParaRPr lang="en-US"/>
          </a:p>
        </p:txBody>
      </p:sp>
    </p:spTree>
    <p:extLst>
      <p:ext uri="{BB962C8B-B14F-4D97-AF65-F5344CB8AC3E}">
        <p14:creationId xmlns:p14="http://schemas.microsoft.com/office/powerpoint/2010/main" val="4286297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268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[[HEADER]]</a:t>
            </a:r>
          </a:p>
        </p:txBody>
      </p:sp>
    </p:spTree>
    <p:extLst>
      <p:ext uri="{BB962C8B-B14F-4D97-AF65-F5344CB8AC3E}">
        <p14:creationId xmlns:p14="http://schemas.microsoft.com/office/powerpoint/2010/main" val="2368989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4638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endParaRPr kumimoji="0" lang="en-US" sz="1765"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75053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228573" indent="-228573">
              <a:buAutoNum type="arabicParenR"/>
            </a:pPr>
            <a:endParaRPr lang="en-US" dirty="0"/>
          </a:p>
        </p:txBody>
      </p:sp>
      <p:sp>
        <p:nvSpPr>
          <p:cNvPr id="64516"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340C5-4810-4ABC-8ECA-A8D73A7903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15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major technical innovations in WVD, all of which we’ll drill into on following slides.</a:t>
            </a:r>
          </a:p>
          <a:p>
            <a:endParaRPr lang="en-US" dirty="0"/>
          </a:p>
          <a:p>
            <a:r>
              <a:rPr lang="en-US" dirty="0"/>
              <a:t>Build 1: First, we built a multi-user version of Windows 10.  Think of this as us taking the “remote desktop” capabilities offered in our server platform and bringing that into the client side of things.  The moving parts are much more complicated, but conceptually that’s a good way to think of it.  If you DON’T have a multi-user version, you get what you see here, where each user is using a Windows 10 system that’s essentially “assigned” to them; nobody else can share that computing space.  The downsides of this approach are costs; you are running 5 VMs to support individual users, and you have to patch and manage each one.</a:t>
            </a:r>
          </a:p>
          <a:p>
            <a:endParaRPr lang="en-US" dirty="0"/>
          </a:p>
          <a:p>
            <a:r>
              <a:rPr lang="en-US" dirty="0"/>
              <a:t>Build 2: In contrast, the multi-user version of Windows 10 allows us to stand up ONE Windows 10 system, and have multiple users connect and use that compute space.  The best part of this is that we just have ONE system to patch and update, vs the five we saw previously.</a:t>
            </a:r>
          </a:p>
          <a:p>
            <a:endParaRPr lang="en-US" dirty="0"/>
          </a:p>
          <a:p>
            <a:r>
              <a:rPr lang="en-US" dirty="0"/>
              <a:t>Build 3: We then took a hard look at all the systems required to set up a typical, legacy Remote Desktop Services solution based on procuring and then setting up (and supporting) numerous servers with numerous services.  Shown here is a SIMPLE setup for RDS that doesn’t take into account High Availability.  These are usually very powerful hosts (with GPU’s that cost large $) that cost considerable $ to achieve “worst case” scale.  By “worst case” I mean that one always sets up an RDS farm to support the worst expected load, meaning the systems can / most likely are completely underutilized outside of the business day.</a:t>
            </a:r>
          </a:p>
          <a:p>
            <a:endParaRPr lang="en-US" dirty="0"/>
          </a:p>
          <a:p>
            <a:r>
              <a:rPr lang="en-US" dirty="0"/>
              <a:t>Build 4: Services now PaaS, no config required, no RDS services to install</a:t>
            </a:r>
          </a:p>
          <a:p>
            <a:endParaRPr lang="en-US" dirty="0"/>
          </a:p>
          <a:p>
            <a:r>
              <a:rPr lang="en-US" dirty="0"/>
              <a:t>Build 5: New clients including HTML5, so you can do all this in a browser</a:t>
            </a:r>
          </a:p>
          <a:p>
            <a:r>
              <a:rPr lang="en-US" dirty="0"/>
              <a:t>Build 6:  Web browsers (Chrome, Edge, Safari, etc.), iOS, Android, Windows</a:t>
            </a:r>
          </a:p>
          <a:p>
            <a:endParaRPr lang="en-US" dirty="0"/>
          </a:p>
          <a:p>
            <a:r>
              <a:rPr lang="en-US" dirty="0"/>
              <a:t>Build 7: Because we need ability for user’s settings to follow them, we acquired FSLogix, which mounts a User’s profile as they roam between systems.  Mounts a VHD over the wire, instead of copying files like traditional Roaming Profiles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17363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86002">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86002">
              <a:defRPr/>
            </a:pPr>
            <a:fld id="{22077258-70D4-4992-A2EC-F1B865547BEC}" type="datetime8">
              <a:rPr lang="en-US">
                <a:solidFill>
                  <a:prstClr val="black"/>
                </a:solidFill>
              </a:rPr>
              <a:pPr defTabSz="986002">
                <a:defRPr/>
              </a:pPr>
              <a:t>5/11/2020 7:13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86002">
              <a:defRPr/>
            </a:pPr>
            <a:fld id="{B4008EB6-D09E-4580-8CD6-DDB14511944F}" type="slidenum">
              <a:rPr lang="en-US">
                <a:solidFill>
                  <a:prstClr val="black"/>
                </a:solidFill>
              </a:rPr>
              <a:pPr defTabSz="986002">
                <a:defRPr/>
              </a:pPr>
              <a:t>8</a:t>
            </a:fld>
            <a:endParaRPr lang="en-US">
              <a:solidFill>
                <a:prstClr val="black"/>
              </a:solidFill>
            </a:endParaRPr>
          </a:p>
        </p:txBody>
      </p:sp>
      <p:sp>
        <p:nvSpPr>
          <p:cNvPr id="3" name="Notes Placeholder 2">
            <a:extLst>
              <a:ext uri="{FF2B5EF4-FFF2-40B4-BE49-F238E27FC236}">
                <a16:creationId xmlns:a16="http://schemas.microsoft.com/office/drawing/2014/main" id="{029CA296-F52A-48A4-983F-B77C22B61D06}"/>
              </a:ext>
            </a:extLst>
          </p:cNvPr>
          <p:cNvSpPr>
            <a:spLocks noGrp="1"/>
          </p:cNvSpPr>
          <p:nvPr>
            <p:ph type="body" idx="1"/>
          </p:nvPr>
        </p:nvSpPr>
        <p:spPr/>
        <p:txBody>
          <a:bodyPr/>
          <a:lstStyle/>
          <a:p>
            <a:pPr defTabSz="966577">
              <a:spcAft>
                <a:spcPts val="352"/>
              </a:spcAft>
              <a:defRPr/>
            </a:pPr>
            <a:r>
              <a:rPr lang="en-US"/>
              <a:t>Adam</a:t>
            </a:r>
          </a:p>
          <a:p>
            <a:endParaRPr lang="en-US"/>
          </a:p>
        </p:txBody>
      </p:sp>
    </p:spTree>
    <p:extLst>
      <p:ext uri="{BB962C8B-B14F-4D97-AF65-F5344CB8AC3E}">
        <p14:creationId xmlns:p14="http://schemas.microsoft.com/office/powerpoint/2010/main" val="2297852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06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8611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30.emf"/><Relationship Id="rId1" Type="http://schemas.openxmlformats.org/officeDocument/2006/relationships/slideMaster" Target="../slideMasters/slideMaster11.xml"/><Relationship Id="rId4" Type="http://schemas.openxmlformats.org/officeDocument/2006/relationships/image" Target="../media/image43.wmf"/></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30.emf"/><Relationship Id="rId1" Type="http://schemas.openxmlformats.org/officeDocument/2006/relationships/slideMaster" Target="../slideMasters/slideMaster11.xml"/><Relationship Id="rId4" Type="http://schemas.openxmlformats.org/officeDocument/2006/relationships/image" Target="../media/image43.wmf"/></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0.emf"/><Relationship Id="rId1" Type="http://schemas.openxmlformats.org/officeDocument/2006/relationships/slideMaster" Target="../slideMasters/slideMaster11.xml"/><Relationship Id="rId5" Type="http://schemas.openxmlformats.org/officeDocument/2006/relationships/image" Target="../media/image43.wmf"/><Relationship Id="rId4" Type="http://schemas.openxmlformats.org/officeDocument/2006/relationships/image" Target="../media/image42.wmf"/></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42.wmf"/><Relationship Id="rId4" Type="http://schemas.openxmlformats.org/officeDocument/2006/relationships/image" Target="../media/image43.wmf"/></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1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1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819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64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13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77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4292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3096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4460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30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24705846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908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97697990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35253408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77463682"/>
      </p:ext>
    </p:extLst>
  </p:cSld>
  <p:clrMapOvr>
    <a:masterClrMapping/>
  </p:clrMapOvr>
  <p:transition>
    <p:fade/>
  </p:transition>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634844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301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64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5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0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2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189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0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67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05982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18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234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64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2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0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6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719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90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3198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36564441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3E6A-5E9E-B649-9EF9-2A861BC6DE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4B533F-7D64-F147-887E-E57EE0F81E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3BA478-DD8F-B44F-893C-DCE2DC9F4A73}"/>
              </a:ext>
            </a:extLst>
          </p:cNvPr>
          <p:cNvSpPr>
            <a:spLocks noGrp="1"/>
          </p:cNvSpPr>
          <p:nvPr>
            <p:ph type="dt" sz="half" idx="10"/>
          </p:nvPr>
        </p:nvSpPr>
        <p:spPr/>
        <p:txBody>
          <a:bodyPr/>
          <a:lstStyle/>
          <a:p>
            <a:fld id="{1D3BCA60-5254-9644-9422-81D912091527}" type="datetimeFigureOut">
              <a:rPr lang="en-US" smtClean="0"/>
              <a:t>5/11/2020</a:t>
            </a:fld>
            <a:endParaRPr lang="en-US"/>
          </a:p>
        </p:txBody>
      </p:sp>
      <p:sp>
        <p:nvSpPr>
          <p:cNvPr id="5" name="Footer Placeholder 4">
            <a:extLst>
              <a:ext uri="{FF2B5EF4-FFF2-40B4-BE49-F238E27FC236}">
                <a16:creationId xmlns:a16="http://schemas.microsoft.com/office/drawing/2014/main" id="{72956657-A64E-C24F-A977-F87340B6A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F02518-67A9-6944-9515-DA3BCF139371}"/>
              </a:ext>
            </a:extLst>
          </p:cNvPr>
          <p:cNvSpPr>
            <a:spLocks noGrp="1"/>
          </p:cNvSpPr>
          <p:nvPr>
            <p:ph type="sldNum" sz="quarter" idx="12"/>
          </p:nvPr>
        </p:nvSpPr>
        <p:spPr/>
        <p:txBody>
          <a:bodyPr/>
          <a:lstStyle/>
          <a:p>
            <a:fld id="{C1E99403-BB62-FC4E-A7D7-92ECDDA6B5F5}" type="slidenum">
              <a:rPr lang="en-US" smtClean="0"/>
              <a:t>‹#›</a:t>
            </a:fld>
            <a:endParaRPr lang="en-US"/>
          </a:p>
        </p:txBody>
      </p:sp>
    </p:spTree>
    <p:extLst>
      <p:ext uri="{BB962C8B-B14F-4D97-AF65-F5344CB8AC3E}">
        <p14:creationId xmlns:p14="http://schemas.microsoft.com/office/powerpoint/2010/main" val="19038353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31F7C-0DE1-D64F-A4E6-99530C29FD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C9FB7F-1DCE-FD49-92DC-C8E62D2CC1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468080-9FDD-634B-A09C-90809F1FBCA7}"/>
              </a:ext>
            </a:extLst>
          </p:cNvPr>
          <p:cNvSpPr>
            <a:spLocks noGrp="1"/>
          </p:cNvSpPr>
          <p:nvPr>
            <p:ph type="dt" sz="half" idx="10"/>
          </p:nvPr>
        </p:nvSpPr>
        <p:spPr/>
        <p:txBody>
          <a:bodyPr/>
          <a:lstStyle/>
          <a:p>
            <a:fld id="{1D3BCA60-5254-9644-9422-81D912091527}" type="datetimeFigureOut">
              <a:rPr lang="en-US" smtClean="0"/>
              <a:t>5/11/2020</a:t>
            </a:fld>
            <a:endParaRPr lang="en-US"/>
          </a:p>
        </p:txBody>
      </p:sp>
      <p:sp>
        <p:nvSpPr>
          <p:cNvPr id="5" name="Footer Placeholder 4">
            <a:extLst>
              <a:ext uri="{FF2B5EF4-FFF2-40B4-BE49-F238E27FC236}">
                <a16:creationId xmlns:a16="http://schemas.microsoft.com/office/drawing/2014/main" id="{AF77667B-CE77-5E4A-8305-C8C43F2E32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A4010-AF0B-6741-ABD4-B5583A0CD7BA}"/>
              </a:ext>
            </a:extLst>
          </p:cNvPr>
          <p:cNvSpPr>
            <a:spLocks noGrp="1"/>
          </p:cNvSpPr>
          <p:nvPr>
            <p:ph type="sldNum" sz="quarter" idx="12"/>
          </p:nvPr>
        </p:nvSpPr>
        <p:spPr/>
        <p:txBody>
          <a:bodyPr/>
          <a:lstStyle/>
          <a:p>
            <a:fld id="{C1E99403-BB62-FC4E-A7D7-92ECDDA6B5F5}" type="slidenum">
              <a:rPr lang="en-US" smtClean="0"/>
              <a:t>‹#›</a:t>
            </a:fld>
            <a:endParaRPr lang="en-US"/>
          </a:p>
        </p:txBody>
      </p:sp>
    </p:spTree>
    <p:extLst>
      <p:ext uri="{BB962C8B-B14F-4D97-AF65-F5344CB8AC3E}">
        <p14:creationId xmlns:p14="http://schemas.microsoft.com/office/powerpoint/2010/main" val="8309845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6" name="Title 5"/>
          <p:cNvSpPr>
            <a:spLocks noGrp="1"/>
          </p:cNvSpPr>
          <p:nvPr>
            <p:ph type="title"/>
          </p:nvPr>
        </p:nvSpPr>
        <p:spPr>
          <a:xfrm>
            <a:off x="455995" y="432710"/>
            <a:ext cx="11287792" cy="407388"/>
          </a:xfrm>
        </p:spPr>
        <p:txBody>
          <a:bodyPr wrap="square" lIns="0" tIns="0" rIns="0" bIns="0">
            <a:spAutoFit/>
          </a:bodyPr>
          <a:lstStyle>
            <a:lvl1pPr>
              <a:defRPr sz="2941" spc="-108" baseline="0">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406163263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532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74582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250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22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340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09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31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9147972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1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1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54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98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54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659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940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738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1643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06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58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5292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376335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1961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083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64681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3543237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7265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41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831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48852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432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82300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37931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56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1686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65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13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739514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5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82170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03201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880326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069135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5314405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22369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2953572"/>
      </p:ext>
    </p:extLst>
  </p:cSld>
  <p:clrMapOvr>
    <a:masterClrMapping/>
  </p:clrMapOvr>
  <p:transition>
    <p:fade/>
  </p:transition>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0756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803686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1521379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934296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2377785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150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86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8539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561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9757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751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228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1CC8-5FD6-48E6-BEE7-FDBE21D4A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946AE-8A38-4F7F-9621-0CB4A6F77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08419-28C7-4315-AC88-2723173E0C56}"/>
              </a:ext>
            </a:extLst>
          </p:cNvPr>
          <p:cNvSpPr>
            <a:spLocks noGrp="1"/>
          </p:cNvSpPr>
          <p:nvPr>
            <p:ph type="dt" sz="half" idx="10"/>
          </p:nvPr>
        </p:nvSpPr>
        <p:spPr/>
        <p:txBody>
          <a:bodyPr/>
          <a:lstStyle/>
          <a:p>
            <a:fld id="{D2D2459B-4590-4212-9986-42F101C06FB7}" type="datetimeFigureOut">
              <a:rPr lang="en-US" smtClean="0"/>
              <a:t>5/11/2020</a:t>
            </a:fld>
            <a:endParaRPr lang="en-US"/>
          </a:p>
        </p:txBody>
      </p:sp>
      <p:sp>
        <p:nvSpPr>
          <p:cNvPr id="5" name="Footer Placeholder 4">
            <a:extLst>
              <a:ext uri="{FF2B5EF4-FFF2-40B4-BE49-F238E27FC236}">
                <a16:creationId xmlns:a16="http://schemas.microsoft.com/office/drawing/2014/main" id="{F3F81208-3B8F-4A55-A457-9FE42DE2A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6005-C032-4DB0-A6BA-F0EF985E2235}"/>
              </a:ext>
            </a:extLst>
          </p:cNvPr>
          <p:cNvSpPr>
            <a:spLocks noGrp="1"/>
          </p:cNvSpPr>
          <p:nvPr>
            <p:ph type="sldNum" sz="quarter" idx="12"/>
          </p:nvPr>
        </p:nvSpPr>
        <p:spPr/>
        <p:txBody>
          <a:bodyPr/>
          <a:lstStyle/>
          <a:p>
            <a:fld id="{E6B238A3-9442-4904-8F0D-59B136D26706}" type="slidenum">
              <a:rPr lang="en-US" smtClean="0"/>
              <a:t>‹#›</a:t>
            </a:fld>
            <a:endParaRPr lang="en-US"/>
          </a:p>
        </p:txBody>
      </p:sp>
    </p:spTree>
    <p:extLst>
      <p:ext uri="{BB962C8B-B14F-4D97-AF65-F5344CB8AC3E}">
        <p14:creationId xmlns:p14="http://schemas.microsoft.com/office/powerpoint/2010/main" val="316562134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19971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5592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65093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2974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6323686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1436522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15431777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957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259290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44472944"/>
      </p:ext>
    </p:extLst>
  </p:cSld>
  <p:clrMapOvr>
    <a:masterClrMapping/>
  </p:clrMapOvr>
  <p:transition>
    <p:fade/>
  </p:transition>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3509740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868578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606353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3170070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54457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3992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3175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28220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06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15456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3174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491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158827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50089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34728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646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70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95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9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731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082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2346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267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573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023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488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8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570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6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3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02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36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38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499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411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775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175482733"/>
      </p:ext>
    </p:extLst>
  </p:cSld>
  <p:clrMapOvr>
    <a:masterClrMapping/>
  </p:clrMapOvr>
  <p:transition>
    <p:fade/>
  </p:transition>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2156475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97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3699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84102196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solidFill>
                  <a:schemeClr val="bg1"/>
                </a:solidFill>
              </a:defRPr>
            </a:lvl1pPr>
          </a:lstStyle>
          <a:p>
            <a:r>
              <a:rPr lang="en-US" dirty="0"/>
              <a:t>Remote Desktop Interoperability</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30000">
                <a:solidFill>
                  <a:schemeClr val="bg1"/>
                </a:solidFill>
                <a:latin typeface="+mn-lt"/>
              </a:defRPr>
            </a:lvl1pPr>
          </a:lstStyle>
          <a:p>
            <a:pPr lvl="0"/>
            <a:r>
              <a:rPr lang="en-US" dirty="0"/>
              <a:t>March 25th – 28th 2019</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solidFill>
                  <a:schemeClr val="bg1"/>
                </a:solidFill>
                <a:latin typeface="Segoe UI" panose="020B0502040204020203" pitchFamily="34" charset="0"/>
                <a:ea typeface="+mn-ea"/>
                <a:cs typeface="Segoe UI" panose="020B0502040204020203" pitchFamily="34" charset="0"/>
              </a:defRPr>
            </a:lvl1pPr>
          </a:lstStyle>
          <a:p>
            <a:r>
              <a:rPr lang="en-US" dirty="0"/>
              <a:t>Reactor @Redmond</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6" name="Group 85">
            <a:extLst>
              <a:ext uri="{FF2B5EF4-FFF2-40B4-BE49-F238E27FC236}">
                <a16:creationId xmlns:a16="http://schemas.microsoft.com/office/drawing/2014/main" id="{3A62B272-976A-4828-9261-D360383FACA1}"/>
              </a:ext>
            </a:extLst>
          </p:cNvPr>
          <p:cNvGrpSpPr/>
          <p:nvPr userDrawn="1"/>
        </p:nvGrpSpPr>
        <p:grpSpPr>
          <a:xfrm>
            <a:off x="5468357" y="4139517"/>
            <a:ext cx="6723644" cy="2716134"/>
            <a:chOff x="5789470" y="4224320"/>
            <a:chExt cx="6858467" cy="2770205"/>
          </a:xfrm>
        </p:grpSpPr>
        <p:grpSp>
          <p:nvGrpSpPr>
            <p:cNvPr id="89" name="Group 88">
              <a:extLst>
                <a:ext uri="{FF2B5EF4-FFF2-40B4-BE49-F238E27FC236}">
                  <a16:creationId xmlns:a16="http://schemas.microsoft.com/office/drawing/2014/main" id="{277C4743-55B3-4F9E-8952-280C66F0BB7E}"/>
                </a:ext>
              </a:extLst>
            </p:cNvPr>
            <p:cNvGrpSpPr>
              <a:grpSpLocks noChangeAspect="1"/>
            </p:cNvGrpSpPr>
            <p:nvPr userDrawn="1"/>
          </p:nvGrpSpPr>
          <p:grpSpPr bwMode="gray">
            <a:xfrm>
              <a:off x="5789470" y="4224320"/>
              <a:ext cx="6858467" cy="2770205"/>
              <a:chOff x="5788926" y="4224320"/>
              <a:chExt cx="6858467" cy="2770205"/>
            </a:xfrm>
          </p:grpSpPr>
          <p:sp>
            <p:nvSpPr>
              <p:cNvPr id="93" name="Freeform: Shape 92">
                <a:extLst>
                  <a:ext uri="{FF2B5EF4-FFF2-40B4-BE49-F238E27FC236}">
                    <a16:creationId xmlns:a16="http://schemas.microsoft.com/office/drawing/2014/main" id="{DF1C243D-C00A-4BBB-B0D3-9D5563874AE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
                <a:extLst>
                  <a:ext uri="{FF2B5EF4-FFF2-40B4-BE49-F238E27FC236}">
                    <a16:creationId xmlns:a16="http://schemas.microsoft.com/office/drawing/2014/main" id="{438577E9-C9F5-45AD-9891-A661A977CA4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5" name="Rectangle 94">
                <a:extLst>
                  <a:ext uri="{FF2B5EF4-FFF2-40B4-BE49-F238E27FC236}">
                    <a16:creationId xmlns:a16="http://schemas.microsoft.com/office/drawing/2014/main" id="{A30247B6-8DBC-4D92-A7C9-6A483619B481}"/>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Rectangle 95">
                <a:extLst>
                  <a:ext uri="{FF2B5EF4-FFF2-40B4-BE49-F238E27FC236}">
                    <a16:creationId xmlns:a16="http://schemas.microsoft.com/office/drawing/2014/main" id="{EB9C228C-EE32-4272-8418-29B783EE78D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Rectangle 96">
                <a:extLst>
                  <a:ext uri="{FF2B5EF4-FFF2-40B4-BE49-F238E27FC236}">
                    <a16:creationId xmlns:a16="http://schemas.microsoft.com/office/drawing/2014/main" id="{BB1224E8-4526-4BF3-B25A-22E5B91F02E1}"/>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Rectangle 97">
                <a:extLst>
                  <a:ext uri="{FF2B5EF4-FFF2-40B4-BE49-F238E27FC236}">
                    <a16:creationId xmlns:a16="http://schemas.microsoft.com/office/drawing/2014/main" id="{498DB50C-DBE6-4E66-B42F-0D78C0C25FD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Rectangle 98">
                <a:extLst>
                  <a:ext uri="{FF2B5EF4-FFF2-40B4-BE49-F238E27FC236}">
                    <a16:creationId xmlns:a16="http://schemas.microsoft.com/office/drawing/2014/main" id="{2090C2DE-B9F2-4AC4-9F83-196B517BF5B0}"/>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Rectangle 99">
                <a:extLst>
                  <a:ext uri="{FF2B5EF4-FFF2-40B4-BE49-F238E27FC236}">
                    <a16:creationId xmlns:a16="http://schemas.microsoft.com/office/drawing/2014/main" id="{4AF580A0-C5A4-4BE1-8C5B-E36EC061743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3">
                <a:extLst>
                  <a:ext uri="{FF2B5EF4-FFF2-40B4-BE49-F238E27FC236}">
                    <a16:creationId xmlns:a16="http://schemas.microsoft.com/office/drawing/2014/main" id="{5C276EC8-567A-4E8A-A398-835195941D4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4">
                <a:extLst>
                  <a:ext uri="{FF2B5EF4-FFF2-40B4-BE49-F238E27FC236}">
                    <a16:creationId xmlns:a16="http://schemas.microsoft.com/office/drawing/2014/main" id="{683F4771-EAF0-4EC7-8A7C-ECB05E67268D}"/>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15">
                <a:extLst>
                  <a:ext uri="{FF2B5EF4-FFF2-40B4-BE49-F238E27FC236}">
                    <a16:creationId xmlns:a16="http://schemas.microsoft.com/office/drawing/2014/main" id="{1256DDA8-7B9D-4015-90B1-7BF165A180B8}"/>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Freeform 16">
                <a:extLst>
                  <a:ext uri="{FF2B5EF4-FFF2-40B4-BE49-F238E27FC236}">
                    <a16:creationId xmlns:a16="http://schemas.microsoft.com/office/drawing/2014/main" id="{4003E68D-6066-4CAC-A990-2F9F169D4A8C}"/>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17">
                <a:extLst>
                  <a:ext uri="{FF2B5EF4-FFF2-40B4-BE49-F238E27FC236}">
                    <a16:creationId xmlns:a16="http://schemas.microsoft.com/office/drawing/2014/main" id="{3C5010FA-31E8-4B5B-81B9-B5F23C03B338}"/>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18">
                <a:extLst>
                  <a:ext uri="{FF2B5EF4-FFF2-40B4-BE49-F238E27FC236}">
                    <a16:creationId xmlns:a16="http://schemas.microsoft.com/office/drawing/2014/main" id="{B8C9D676-4EB5-4A2D-953A-D8B43B84BA0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19">
                <a:extLst>
                  <a:ext uri="{FF2B5EF4-FFF2-40B4-BE49-F238E27FC236}">
                    <a16:creationId xmlns:a16="http://schemas.microsoft.com/office/drawing/2014/main" id="{E0F1E033-C526-4845-806D-E749E77A0327}"/>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20">
                <a:extLst>
                  <a:ext uri="{FF2B5EF4-FFF2-40B4-BE49-F238E27FC236}">
                    <a16:creationId xmlns:a16="http://schemas.microsoft.com/office/drawing/2014/main" id="{F56E2200-4928-46DE-91CC-854F11513F5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Oval 144">
                <a:extLst>
                  <a:ext uri="{FF2B5EF4-FFF2-40B4-BE49-F238E27FC236}">
                    <a16:creationId xmlns:a16="http://schemas.microsoft.com/office/drawing/2014/main" id="{F947EAFB-7216-4C14-AA8F-CCC54E686CFC}"/>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Oval 145">
                <a:extLst>
                  <a:ext uri="{FF2B5EF4-FFF2-40B4-BE49-F238E27FC236}">
                    <a16:creationId xmlns:a16="http://schemas.microsoft.com/office/drawing/2014/main" id="{C2EABB97-1B21-4CF9-9387-E3DBEB351B92}"/>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Oval 146">
                <a:extLst>
                  <a:ext uri="{FF2B5EF4-FFF2-40B4-BE49-F238E27FC236}">
                    <a16:creationId xmlns:a16="http://schemas.microsoft.com/office/drawing/2014/main" id="{3F95CA90-D808-4679-9A15-F5027AA8A4B8}"/>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Oval 147">
                <a:extLst>
                  <a:ext uri="{FF2B5EF4-FFF2-40B4-BE49-F238E27FC236}">
                    <a16:creationId xmlns:a16="http://schemas.microsoft.com/office/drawing/2014/main" id="{8CE48FD8-98D4-4178-9368-0F4D95E256A8}"/>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25">
                <a:extLst>
                  <a:ext uri="{FF2B5EF4-FFF2-40B4-BE49-F238E27FC236}">
                    <a16:creationId xmlns:a16="http://schemas.microsoft.com/office/drawing/2014/main" id="{AA5184DB-BC61-4922-BCE9-FB03A4FF5FC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Oval 149">
                <a:extLst>
                  <a:ext uri="{FF2B5EF4-FFF2-40B4-BE49-F238E27FC236}">
                    <a16:creationId xmlns:a16="http://schemas.microsoft.com/office/drawing/2014/main" id="{4B92D872-8DBD-4CA7-8648-079F722FF8D6}"/>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Oval 150">
                <a:extLst>
                  <a:ext uri="{FF2B5EF4-FFF2-40B4-BE49-F238E27FC236}">
                    <a16:creationId xmlns:a16="http://schemas.microsoft.com/office/drawing/2014/main" id="{0DA0BFDC-25D6-467A-BEAC-6EA1594C7AA1}"/>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Oval 151">
                <a:extLst>
                  <a:ext uri="{FF2B5EF4-FFF2-40B4-BE49-F238E27FC236}">
                    <a16:creationId xmlns:a16="http://schemas.microsoft.com/office/drawing/2014/main" id="{42FB13FD-4B6E-408E-87BB-4428866DA91E}"/>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29">
                <a:extLst>
                  <a:ext uri="{FF2B5EF4-FFF2-40B4-BE49-F238E27FC236}">
                    <a16:creationId xmlns:a16="http://schemas.microsoft.com/office/drawing/2014/main" id="{E60E6D00-6EBC-4EED-8236-60869A96CC08}"/>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Oval 153">
                <a:extLst>
                  <a:ext uri="{FF2B5EF4-FFF2-40B4-BE49-F238E27FC236}">
                    <a16:creationId xmlns:a16="http://schemas.microsoft.com/office/drawing/2014/main" id="{D7053A7D-A954-445C-9A33-F65154711F16}"/>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3BDF2C2-68E2-44CB-93B6-97636E44FFF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32">
                <a:extLst>
                  <a:ext uri="{FF2B5EF4-FFF2-40B4-BE49-F238E27FC236}">
                    <a16:creationId xmlns:a16="http://schemas.microsoft.com/office/drawing/2014/main" id="{1CAB3E5E-A552-4EB1-BC91-AC8CB7FE90D3}"/>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33">
                <a:extLst>
                  <a:ext uri="{FF2B5EF4-FFF2-40B4-BE49-F238E27FC236}">
                    <a16:creationId xmlns:a16="http://schemas.microsoft.com/office/drawing/2014/main" id="{5BED7802-1E6A-496F-B26E-31C38B70CC0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34">
                <a:extLst>
                  <a:ext uri="{FF2B5EF4-FFF2-40B4-BE49-F238E27FC236}">
                    <a16:creationId xmlns:a16="http://schemas.microsoft.com/office/drawing/2014/main" id="{83EA78EA-3763-4F23-80F5-26F93071E0F6}"/>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35">
                <a:extLst>
                  <a:ext uri="{FF2B5EF4-FFF2-40B4-BE49-F238E27FC236}">
                    <a16:creationId xmlns:a16="http://schemas.microsoft.com/office/drawing/2014/main" id="{E20DF8A3-AEFA-4739-9DFC-A34856ED5A72}"/>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0" name="Freeform 36">
                <a:extLst>
                  <a:ext uri="{FF2B5EF4-FFF2-40B4-BE49-F238E27FC236}">
                    <a16:creationId xmlns:a16="http://schemas.microsoft.com/office/drawing/2014/main" id="{07FDA66F-DB05-43E9-93B2-AF8D89CC80AD}"/>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1" name="Freeform 37">
                <a:extLst>
                  <a:ext uri="{FF2B5EF4-FFF2-40B4-BE49-F238E27FC236}">
                    <a16:creationId xmlns:a16="http://schemas.microsoft.com/office/drawing/2014/main" id="{18804C6E-5565-43B5-9430-A852CCCB21EB}"/>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2" name="Freeform 38">
                <a:extLst>
                  <a:ext uri="{FF2B5EF4-FFF2-40B4-BE49-F238E27FC236}">
                    <a16:creationId xmlns:a16="http://schemas.microsoft.com/office/drawing/2014/main" id="{EDA03021-4FFE-46F5-8401-24206E7EDAB9}"/>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3" name="Freeform 39">
                <a:extLst>
                  <a:ext uri="{FF2B5EF4-FFF2-40B4-BE49-F238E27FC236}">
                    <a16:creationId xmlns:a16="http://schemas.microsoft.com/office/drawing/2014/main" id="{EB73C8F3-50B8-42DA-918F-DA75F96E0B2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4" name="Oval 163">
                <a:extLst>
                  <a:ext uri="{FF2B5EF4-FFF2-40B4-BE49-F238E27FC236}">
                    <a16:creationId xmlns:a16="http://schemas.microsoft.com/office/drawing/2014/main" id="{82E3E3A3-7F1D-4D49-99D3-3FC6B758BABB}"/>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5" name="Oval 164">
                <a:extLst>
                  <a:ext uri="{FF2B5EF4-FFF2-40B4-BE49-F238E27FC236}">
                    <a16:creationId xmlns:a16="http://schemas.microsoft.com/office/drawing/2014/main" id="{D551C61D-6B4F-4D78-BF8A-8A72CB0FB5E0}"/>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6" name="Oval 165">
                <a:extLst>
                  <a:ext uri="{FF2B5EF4-FFF2-40B4-BE49-F238E27FC236}">
                    <a16:creationId xmlns:a16="http://schemas.microsoft.com/office/drawing/2014/main" id="{B32842AA-2F29-4896-8E5D-1D699A2986FE}"/>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7" name="Oval 166">
                <a:extLst>
                  <a:ext uri="{FF2B5EF4-FFF2-40B4-BE49-F238E27FC236}">
                    <a16:creationId xmlns:a16="http://schemas.microsoft.com/office/drawing/2014/main" id="{B08B3597-14BE-48EF-B4F7-5DE170CAFE4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8" name="Oval 167">
                <a:extLst>
                  <a:ext uri="{FF2B5EF4-FFF2-40B4-BE49-F238E27FC236}">
                    <a16:creationId xmlns:a16="http://schemas.microsoft.com/office/drawing/2014/main" id="{AA8800AB-BC0A-4CB7-97A4-423DB152576D}"/>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Oval 168">
                <a:extLst>
                  <a:ext uri="{FF2B5EF4-FFF2-40B4-BE49-F238E27FC236}">
                    <a16:creationId xmlns:a16="http://schemas.microsoft.com/office/drawing/2014/main" id="{B3A2B3B8-B349-4884-96C0-AE3D6F72E775}"/>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Oval 169">
                <a:extLst>
                  <a:ext uri="{FF2B5EF4-FFF2-40B4-BE49-F238E27FC236}">
                    <a16:creationId xmlns:a16="http://schemas.microsoft.com/office/drawing/2014/main" id="{B0969CD2-42F5-43E6-B0E3-CE15146D7467}"/>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Oval 170">
                <a:extLst>
                  <a:ext uri="{FF2B5EF4-FFF2-40B4-BE49-F238E27FC236}">
                    <a16:creationId xmlns:a16="http://schemas.microsoft.com/office/drawing/2014/main" id="{851C3F48-37D4-4FB0-86DB-729AC9FCA21B}"/>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Freeform 48">
                <a:extLst>
                  <a:ext uri="{FF2B5EF4-FFF2-40B4-BE49-F238E27FC236}">
                    <a16:creationId xmlns:a16="http://schemas.microsoft.com/office/drawing/2014/main" id="{C250FD83-A98A-4DF7-9BD8-D55E7B840DBB}"/>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Oval 172">
                <a:extLst>
                  <a:ext uri="{FF2B5EF4-FFF2-40B4-BE49-F238E27FC236}">
                    <a16:creationId xmlns:a16="http://schemas.microsoft.com/office/drawing/2014/main" id="{659BEBD5-EA6A-4E8B-9323-889F8E4B8BB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50">
                <a:extLst>
                  <a:ext uri="{FF2B5EF4-FFF2-40B4-BE49-F238E27FC236}">
                    <a16:creationId xmlns:a16="http://schemas.microsoft.com/office/drawing/2014/main" id="{817FDE9E-3778-4E09-A941-9D48A5EF5E48}"/>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Oval 174">
                <a:extLst>
                  <a:ext uri="{FF2B5EF4-FFF2-40B4-BE49-F238E27FC236}">
                    <a16:creationId xmlns:a16="http://schemas.microsoft.com/office/drawing/2014/main" id="{4FE24D84-C2F1-4C24-BC54-9EBBD689A36E}"/>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Rectangle 175">
                <a:extLst>
                  <a:ext uri="{FF2B5EF4-FFF2-40B4-BE49-F238E27FC236}">
                    <a16:creationId xmlns:a16="http://schemas.microsoft.com/office/drawing/2014/main" id="{E3E5E6A7-2FAB-4DA4-B06B-0A4BC505D39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53">
                <a:extLst>
                  <a:ext uri="{FF2B5EF4-FFF2-40B4-BE49-F238E27FC236}">
                    <a16:creationId xmlns:a16="http://schemas.microsoft.com/office/drawing/2014/main" id="{3CB2F72F-F851-46DA-A8CE-49D1BB5CB919}"/>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55">
                <a:extLst>
                  <a:ext uri="{FF2B5EF4-FFF2-40B4-BE49-F238E27FC236}">
                    <a16:creationId xmlns:a16="http://schemas.microsoft.com/office/drawing/2014/main" id="{59FF6DFA-1E8A-4AC7-922B-99F94232946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79" name="Freeform 59">
                <a:extLst>
                  <a:ext uri="{FF2B5EF4-FFF2-40B4-BE49-F238E27FC236}">
                    <a16:creationId xmlns:a16="http://schemas.microsoft.com/office/drawing/2014/main" id="{185DF761-F093-4E36-907D-9174624E440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60">
                <a:extLst>
                  <a:ext uri="{FF2B5EF4-FFF2-40B4-BE49-F238E27FC236}">
                    <a16:creationId xmlns:a16="http://schemas.microsoft.com/office/drawing/2014/main" id="{6ECF2FA0-9DBD-4153-949B-15F4594DF27C}"/>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Rectangle 180">
                <a:extLst>
                  <a:ext uri="{FF2B5EF4-FFF2-40B4-BE49-F238E27FC236}">
                    <a16:creationId xmlns:a16="http://schemas.microsoft.com/office/drawing/2014/main" id="{CCE4985F-9E71-4741-BAB4-5C4C66D2B747}"/>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Freeform 62">
                <a:extLst>
                  <a:ext uri="{FF2B5EF4-FFF2-40B4-BE49-F238E27FC236}">
                    <a16:creationId xmlns:a16="http://schemas.microsoft.com/office/drawing/2014/main" id="{D5575C3B-663D-4C3E-9483-60890AB79F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83" name="Rectangle 182">
                <a:extLst>
                  <a:ext uri="{FF2B5EF4-FFF2-40B4-BE49-F238E27FC236}">
                    <a16:creationId xmlns:a16="http://schemas.microsoft.com/office/drawing/2014/main" id="{DCDE07CD-DEDA-4964-813B-AB9EBAA7977D}"/>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Freeform 64">
                <a:extLst>
                  <a:ext uri="{FF2B5EF4-FFF2-40B4-BE49-F238E27FC236}">
                    <a16:creationId xmlns:a16="http://schemas.microsoft.com/office/drawing/2014/main" id="{5EE260CD-588F-430E-B153-95DE8669D0B0}"/>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Freeform 65">
                <a:extLst>
                  <a:ext uri="{FF2B5EF4-FFF2-40B4-BE49-F238E27FC236}">
                    <a16:creationId xmlns:a16="http://schemas.microsoft.com/office/drawing/2014/main" id="{A6047989-A018-4D66-9A3A-152078DC226E}"/>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Rectangle 185">
                <a:extLst>
                  <a:ext uri="{FF2B5EF4-FFF2-40B4-BE49-F238E27FC236}">
                    <a16:creationId xmlns:a16="http://schemas.microsoft.com/office/drawing/2014/main" id="{D21E6A00-9822-4C34-919E-F58D1CB6316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Rectangle 186">
                <a:extLst>
                  <a:ext uri="{FF2B5EF4-FFF2-40B4-BE49-F238E27FC236}">
                    <a16:creationId xmlns:a16="http://schemas.microsoft.com/office/drawing/2014/main" id="{A768C170-5608-4A7D-9041-0358EE20D2CB}"/>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Freeform 68">
                <a:extLst>
                  <a:ext uri="{FF2B5EF4-FFF2-40B4-BE49-F238E27FC236}">
                    <a16:creationId xmlns:a16="http://schemas.microsoft.com/office/drawing/2014/main" id="{06F07A6E-D337-43AB-8AF9-E4C101550E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Freeform 69">
                <a:extLst>
                  <a:ext uri="{FF2B5EF4-FFF2-40B4-BE49-F238E27FC236}">
                    <a16:creationId xmlns:a16="http://schemas.microsoft.com/office/drawing/2014/main" id="{37287349-5787-4053-AC21-A26F52056AC4}"/>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70">
                <a:extLst>
                  <a:ext uri="{FF2B5EF4-FFF2-40B4-BE49-F238E27FC236}">
                    <a16:creationId xmlns:a16="http://schemas.microsoft.com/office/drawing/2014/main" id="{B87D542C-565C-4561-95B2-68D2B3A9E5F3}"/>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Rectangle 190">
                <a:extLst>
                  <a:ext uri="{FF2B5EF4-FFF2-40B4-BE49-F238E27FC236}">
                    <a16:creationId xmlns:a16="http://schemas.microsoft.com/office/drawing/2014/main" id="{23A054DE-C47E-48CA-8EFE-0C2222FFD0F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Freeform 72">
                <a:extLst>
                  <a:ext uri="{FF2B5EF4-FFF2-40B4-BE49-F238E27FC236}">
                    <a16:creationId xmlns:a16="http://schemas.microsoft.com/office/drawing/2014/main" id="{341FF322-BC5B-42F4-9DD5-A2E50AF57B8C}"/>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73">
                <a:extLst>
                  <a:ext uri="{FF2B5EF4-FFF2-40B4-BE49-F238E27FC236}">
                    <a16:creationId xmlns:a16="http://schemas.microsoft.com/office/drawing/2014/main" id="{9617F793-FEFA-4242-9C3F-F0903FB1984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Rectangle 193">
                <a:extLst>
                  <a:ext uri="{FF2B5EF4-FFF2-40B4-BE49-F238E27FC236}">
                    <a16:creationId xmlns:a16="http://schemas.microsoft.com/office/drawing/2014/main" id="{B4705AD8-E1EA-4149-9C9A-80BC3C256DAB}"/>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75">
                <a:extLst>
                  <a:ext uri="{FF2B5EF4-FFF2-40B4-BE49-F238E27FC236}">
                    <a16:creationId xmlns:a16="http://schemas.microsoft.com/office/drawing/2014/main" id="{198A8A7D-80E7-4EC0-975F-88909013E2AF}"/>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Rectangle 195">
                <a:extLst>
                  <a:ext uri="{FF2B5EF4-FFF2-40B4-BE49-F238E27FC236}">
                    <a16:creationId xmlns:a16="http://schemas.microsoft.com/office/drawing/2014/main" id="{FA1C93F3-AD43-4DB5-9009-C2ACFDEAEB7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97" name="Freeform 80">
                <a:extLst>
                  <a:ext uri="{FF2B5EF4-FFF2-40B4-BE49-F238E27FC236}">
                    <a16:creationId xmlns:a16="http://schemas.microsoft.com/office/drawing/2014/main" id="{74B00C7E-99CD-4FCE-A6A7-4BE06ED48D9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Rectangle 197">
                <a:extLst>
                  <a:ext uri="{FF2B5EF4-FFF2-40B4-BE49-F238E27FC236}">
                    <a16:creationId xmlns:a16="http://schemas.microsoft.com/office/drawing/2014/main" id="{2FCED436-2699-4DB0-BB3C-DC256BF00A1E}"/>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83">
                <a:extLst>
                  <a:ext uri="{FF2B5EF4-FFF2-40B4-BE49-F238E27FC236}">
                    <a16:creationId xmlns:a16="http://schemas.microsoft.com/office/drawing/2014/main" id="{3A6BB825-5756-4932-9507-8568FBA1971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84">
                <a:extLst>
                  <a:ext uri="{FF2B5EF4-FFF2-40B4-BE49-F238E27FC236}">
                    <a16:creationId xmlns:a16="http://schemas.microsoft.com/office/drawing/2014/main" id="{03A6645B-523C-47B1-8275-F950000EDCF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1" name="Freeform 85">
                <a:extLst>
                  <a:ext uri="{FF2B5EF4-FFF2-40B4-BE49-F238E27FC236}">
                    <a16:creationId xmlns:a16="http://schemas.microsoft.com/office/drawing/2014/main" id="{936F60D5-CC1B-4D00-BF79-25F754DDD6BE}"/>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2" name="Freeform 86">
                <a:extLst>
                  <a:ext uri="{FF2B5EF4-FFF2-40B4-BE49-F238E27FC236}">
                    <a16:creationId xmlns:a16="http://schemas.microsoft.com/office/drawing/2014/main" id="{90CD5FD1-B63B-4102-8CBA-E97AEE563D04}"/>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90" name="Picture 89">
              <a:extLst>
                <a:ext uri="{FF2B5EF4-FFF2-40B4-BE49-F238E27FC236}">
                  <a16:creationId xmlns:a16="http://schemas.microsoft.com/office/drawing/2014/main" id="{4C5686DA-F56B-43DB-9453-16AE33221C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91" name="Picture 90">
              <a:extLst>
                <a:ext uri="{FF2B5EF4-FFF2-40B4-BE49-F238E27FC236}">
                  <a16:creationId xmlns:a16="http://schemas.microsoft.com/office/drawing/2014/main" id="{10D246C2-A77A-4920-BEF6-96D92937C8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92" name="Picture 91">
              <a:extLst>
                <a:ext uri="{FF2B5EF4-FFF2-40B4-BE49-F238E27FC236}">
                  <a16:creationId xmlns:a16="http://schemas.microsoft.com/office/drawing/2014/main" id="{3C392118-2BFD-45D1-BC3A-1EB1C7A692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20806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4" name="Group 83">
            <a:extLst>
              <a:ext uri="{FF2B5EF4-FFF2-40B4-BE49-F238E27FC236}">
                <a16:creationId xmlns:a16="http://schemas.microsoft.com/office/drawing/2014/main" id="{BF4FFA89-795E-43B8-85B7-FABF3B9711F8}"/>
              </a:ext>
            </a:extLst>
          </p:cNvPr>
          <p:cNvGrpSpPr/>
          <p:nvPr userDrawn="1"/>
        </p:nvGrpSpPr>
        <p:grpSpPr>
          <a:xfrm>
            <a:off x="5468357" y="4139517"/>
            <a:ext cx="6723644" cy="2716134"/>
            <a:chOff x="5789470" y="4224320"/>
            <a:chExt cx="6858467" cy="2770205"/>
          </a:xfrm>
        </p:grpSpPr>
        <p:grpSp>
          <p:nvGrpSpPr>
            <p:cNvPr id="85" name="Group 84">
              <a:extLst>
                <a:ext uri="{FF2B5EF4-FFF2-40B4-BE49-F238E27FC236}">
                  <a16:creationId xmlns:a16="http://schemas.microsoft.com/office/drawing/2014/main" id="{29CF6A4C-EA8D-47D1-BB6B-F0CEC66F2B20}"/>
                </a:ext>
              </a:extLst>
            </p:cNvPr>
            <p:cNvGrpSpPr>
              <a:grpSpLocks noChangeAspect="1"/>
            </p:cNvGrpSpPr>
            <p:nvPr userDrawn="1"/>
          </p:nvGrpSpPr>
          <p:grpSpPr bwMode="gray">
            <a:xfrm>
              <a:off x="5789470" y="4224320"/>
              <a:ext cx="6858467" cy="2770205"/>
              <a:chOff x="5788926" y="4224320"/>
              <a:chExt cx="6858467" cy="2770205"/>
            </a:xfrm>
          </p:grpSpPr>
          <p:sp>
            <p:nvSpPr>
              <p:cNvPr id="105" name="Freeform: Shape 104">
                <a:extLst>
                  <a:ext uri="{FF2B5EF4-FFF2-40B4-BE49-F238E27FC236}">
                    <a16:creationId xmlns:a16="http://schemas.microsoft.com/office/drawing/2014/main" id="{07E49067-2015-4111-87A6-CCFC76CADAA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a:extLst>
                  <a:ext uri="{FF2B5EF4-FFF2-40B4-BE49-F238E27FC236}">
                    <a16:creationId xmlns:a16="http://schemas.microsoft.com/office/drawing/2014/main" id="{D6707352-8833-45B4-A771-4F993026B302}"/>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07" name="Rectangle 106">
                <a:extLst>
                  <a:ext uri="{FF2B5EF4-FFF2-40B4-BE49-F238E27FC236}">
                    <a16:creationId xmlns:a16="http://schemas.microsoft.com/office/drawing/2014/main" id="{7FA0ED32-FD72-4027-81AF-0E419580601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Rectangle 107">
                <a:extLst>
                  <a:ext uri="{FF2B5EF4-FFF2-40B4-BE49-F238E27FC236}">
                    <a16:creationId xmlns:a16="http://schemas.microsoft.com/office/drawing/2014/main" id="{52ADBFE1-44AF-4836-98C1-330BE5B48AA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Rectangle 108">
                <a:extLst>
                  <a:ext uri="{FF2B5EF4-FFF2-40B4-BE49-F238E27FC236}">
                    <a16:creationId xmlns:a16="http://schemas.microsoft.com/office/drawing/2014/main" id="{3CD942FB-E00E-473C-A0AB-B061FC554009}"/>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Rectangle 109">
                <a:extLst>
                  <a:ext uri="{FF2B5EF4-FFF2-40B4-BE49-F238E27FC236}">
                    <a16:creationId xmlns:a16="http://schemas.microsoft.com/office/drawing/2014/main" id="{2F3C4DBD-1DA7-4090-90A3-61562410BA9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Rectangle 110">
                <a:extLst>
                  <a:ext uri="{FF2B5EF4-FFF2-40B4-BE49-F238E27FC236}">
                    <a16:creationId xmlns:a16="http://schemas.microsoft.com/office/drawing/2014/main" id="{13B43C7E-BA9C-470E-9913-B6EFB8D77B11}"/>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0BE2E7D2-B949-4C28-A7EA-D6BC639D46C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13">
                <a:extLst>
                  <a:ext uri="{FF2B5EF4-FFF2-40B4-BE49-F238E27FC236}">
                    <a16:creationId xmlns:a16="http://schemas.microsoft.com/office/drawing/2014/main" id="{A76693C3-91FB-408D-9A90-F247A4607301}"/>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14">
                <a:extLst>
                  <a:ext uri="{FF2B5EF4-FFF2-40B4-BE49-F238E27FC236}">
                    <a16:creationId xmlns:a16="http://schemas.microsoft.com/office/drawing/2014/main" id="{CF1EE443-3533-449F-BED7-CBDE15BECFDA}"/>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15">
                <a:extLst>
                  <a:ext uri="{FF2B5EF4-FFF2-40B4-BE49-F238E27FC236}">
                    <a16:creationId xmlns:a16="http://schemas.microsoft.com/office/drawing/2014/main" id="{84CB7160-DC3E-452E-A079-6A97A8706506}"/>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16">
                <a:extLst>
                  <a:ext uri="{FF2B5EF4-FFF2-40B4-BE49-F238E27FC236}">
                    <a16:creationId xmlns:a16="http://schemas.microsoft.com/office/drawing/2014/main" id="{5BF7EEA6-98D7-4454-B558-AC435CBAE0F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17">
                <a:extLst>
                  <a:ext uri="{FF2B5EF4-FFF2-40B4-BE49-F238E27FC236}">
                    <a16:creationId xmlns:a16="http://schemas.microsoft.com/office/drawing/2014/main" id="{7B6EA853-5276-4192-8922-48BDA1179F76}"/>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18">
                <a:extLst>
                  <a:ext uri="{FF2B5EF4-FFF2-40B4-BE49-F238E27FC236}">
                    <a16:creationId xmlns:a16="http://schemas.microsoft.com/office/drawing/2014/main" id="{625072AF-6045-4772-ACE3-BC13609C4ED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19">
                <a:extLst>
                  <a:ext uri="{FF2B5EF4-FFF2-40B4-BE49-F238E27FC236}">
                    <a16:creationId xmlns:a16="http://schemas.microsoft.com/office/drawing/2014/main" id="{FAB411EF-BF99-4B57-8015-1D269AA8D04F}"/>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20">
                <a:extLst>
                  <a:ext uri="{FF2B5EF4-FFF2-40B4-BE49-F238E27FC236}">
                    <a16:creationId xmlns:a16="http://schemas.microsoft.com/office/drawing/2014/main" id="{36C2CCBA-1CFF-4944-86C1-B0124E6236F3}"/>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E133476F-9F16-4147-8CD9-9E82A178A62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B8BB756D-4A5D-45FF-BD4B-83A20BBA6E94}"/>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0E1DF8E-5AA0-422D-8A69-275009B5AB33}"/>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E9E94F92-6CD0-4927-97DE-BE9BB6B49C9F}"/>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Freeform 25">
                <a:extLst>
                  <a:ext uri="{FF2B5EF4-FFF2-40B4-BE49-F238E27FC236}">
                    <a16:creationId xmlns:a16="http://schemas.microsoft.com/office/drawing/2014/main" id="{B0C32388-E63D-4F00-89FE-901D2328EF80}"/>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200FBD76-D01A-4830-80FB-B8064C445570}"/>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B009D1F5-E20D-49D8-8007-2F7803DAD522}"/>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BD17296F-6915-44B1-9996-C6E071B8CC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29">
                <a:extLst>
                  <a:ext uri="{FF2B5EF4-FFF2-40B4-BE49-F238E27FC236}">
                    <a16:creationId xmlns:a16="http://schemas.microsoft.com/office/drawing/2014/main" id="{5B28EC39-A532-47B3-890B-553DC54042C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298C44C9-DC33-48F9-807D-4C234D94B6E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Rectangle 130">
                <a:extLst>
                  <a:ext uri="{FF2B5EF4-FFF2-40B4-BE49-F238E27FC236}">
                    <a16:creationId xmlns:a16="http://schemas.microsoft.com/office/drawing/2014/main" id="{D31604B1-6DBC-4F97-91AE-2F3DE9FCB48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32">
                <a:extLst>
                  <a:ext uri="{FF2B5EF4-FFF2-40B4-BE49-F238E27FC236}">
                    <a16:creationId xmlns:a16="http://schemas.microsoft.com/office/drawing/2014/main" id="{66A12D6F-6C94-4C64-8D84-1A3B2AACF43A}"/>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33">
                <a:extLst>
                  <a:ext uri="{FF2B5EF4-FFF2-40B4-BE49-F238E27FC236}">
                    <a16:creationId xmlns:a16="http://schemas.microsoft.com/office/drawing/2014/main" id="{0D2F2149-BDE6-4BF3-991E-7217F42C61E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34">
                <a:extLst>
                  <a:ext uri="{FF2B5EF4-FFF2-40B4-BE49-F238E27FC236}">
                    <a16:creationId xmlns:a16="http://schemas.microsoft.com/office/drawing/2014/main" id="{C292AAA7-F304-4EF3-B1BA-8B5DF6B9444C}"/>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35">
                <a:extLst>
                  <a:ext uri="{FF2B5EF4-FFF2-40B4-BE49-F238E27FC236}">
                    <a16:creationId xmlns:a16="http://schemas.microsoft.com/office/drawing/2014/main" id="{B7A46C54-6A2E-4D56-8693-9DEBB9AA8E19}"/>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36">
                <a:extLst>
                  <a:ext uri="{FF2B5EF4-FFF2-40B4-BE49-F238E27FC236}">
                    <a16:creationId xmlns:a16="http://schemas.microsoft.com/office/drawing/2014/main" id="{616BF060-C9F0-418D-B281-6643D35A6D93}"/>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37">
                <a:extLst>
                  <a:ext uri="{FF2B5EF4-FFF2-40B4-BE49-F238E27FC236}">
                    <a16:creationId xmlns:a16="http://schemas.microsoft.com/office/drawing/2014/main" id="{100D0C59-1E16-4721-BD9D-F73A7646309E}"/>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38">
                <a:extLst>
                  <a:ext uri="{FF2B5EF4-FFF2-40B4-BE49-F238E27FC236}">
                    <a16:creationId xmlns:a16="http://schemas.microsoft.com/office/drawing/2014/main" id="{3BA12027-65FD-407B-A394-1A2F7E53407B}"/>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39">
                <a:extLst>
                  <a:ext uri="{FF2B5EF4-FFF2-40B4-BE49-F238E27FC236}">
                    <a16:creationId xmlns:a16="http://schemas.microsoft.com/office/drawing/2014/main" id="{B8C6639B-F6F2-404A-9560-301C2153E7B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EC1D0F84-9D85-4BFB-A883-B59BBD8F8BF1}"/>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E2F5B9D1-EB17-4164-801A-92ADB5C4F80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9B47DD14-99BA-4EF4-AC87-5B0C01108B5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10BAD1F4-D4F2-41DA-ACF2-A0661C4033C5}"/>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4B620D4F-3351-498C-8EEE-8B748C87E00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Oval 208">
                <a:extLst>
                  <a:ext uri="{FF2B5EF4-FFF2-40B4-BE49-F238E27FC236}">
                    <a16:creationId xmlns:a16="http://schemas.microsoft.com/office/drawing/2014/main" id="{46F86BA7-2A1F-4803-8C4B-F4BC296BC33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A126117B-0F68-4F08-86FE-FF7B94607E3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Oval 210">
                <a:extLst>
                  <a:ext uri="{FF2B5EF4-FFF2-40B4-BE49-F238E27FC236}">
                    <a16:creationId xmlns:a16="http://schemas.microsoft.com/office/drawing/2014/main" id="{9DEA3DAF-A00E-465A-8CA0-585F016DE43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Freeform 48">
                <a:extLst>
                  <a:ext uri="{FF2B5EF4-FFF2-40B4-BE49-F238E27FC236}">
                    <a16:creationId xmlns:a16="http://schemas.microsoft.com/office/drawing/2014/main" id="{DB731475-4ACE-49FC-A06A-26A2DBD2E2B7}"/>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Oval 212">
                <a:extLst>
                  <a:ext uri="{FF2B5EF4-FFF2-40B4-BE49-F238E27FC236}">
                    <a16:creationId xmlns:a16="http://schemas.microsoft.com/office/drawing/2014/main" id="{415180BA-F6CC-4589-B6CD-AD8B6C0187E3}"/>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0">
                <a:extLst>
                  <a:ext uri="{FF2B5EF4-FFF2-40B4-BE49-F238E27FC236}">
                    <a16:creationId xmlns:a16="http://schemas.microsoft.com/office/drawing/2014/main" id="{00934AA7-9AFA-4A8F-9599-7EE7E7BEE4B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Oval 214">
                <a:extLst>
                  <a:ext uri="{FF2B5EF4-FFF2-40B4-BE49-F238E27FC236}">
                    <a16:creationId xmlns:a16="http://schemas.microsoft.com/office/drawing/2014/main" id="{5983D2C9-AEC3-4B77-9D9C-4964ED348EB2}"/>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6" name="Rectangle 215">
                <a:extLst>
                  <a:ext uri="{FF2B5EF4-FFF2-40B4-BE49-F238E27FC236}">
                    <a16:creationId xmlns:a16="http://schemas.microsoft.com/office/drawing/2014/main" id="{E75C1618-629C-4678-B021-1C0BDC6AF20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53">
                <a:extLst>
                  <a:ext uri="{FF2B5EF4-FFF2-40B4-BE49-F238E27FC236}">
                    <a16:creationId xmlns:a16="http://schemas.microsoft.com/office/drawing/2014/main" id="{ECCD201F-F199-443B-A7D7-200EBAD7F18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Freeform 55">
                <a:extLst>
                  <a:ext uri="{FF2B5EF4-FFF2-40B4-BE49-F238E27FC236}">
                    <a16:creationId xmlns:a16="http://schemas.microsoft.com/office/drawing/2014/main" id="{99ED4EDB-7B4F-493C-9110-DD0E70BFDCBE}"/>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9" name="Freeform 59">
                <a:extLst>
                  <a:ext uri="{FF2B5EF4-FFF2-40B4-BE49-F238E27FC236}">
                    <a16:creationId xmlns:a16="http://schemas.microsoft.com/office/drawing/2014/main" id="{5DCA8E3F-F279-4C4A-8AEB-F375720E4FD6}"/>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0" name="Freeform 60">
                <a:extLst>
                  <a:ext uri="{FF2B5EF4-FFF2-40B4-BE49-F238E27FC236}">
                    <a16:creationId xmlns:a16="http://schemas.microsoft.com/office/drawing/2014/main" id="{07F6B0B1-F79F-42EA-A36B-2779B9BF3F9D}"/>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Rectangle 220">
                <a:extLst>
                  <a:ext uri="{FF2B5EF4-FFF2-40B4-BE49-F238E27FC236}">
                    <a16:creationId xmlns:a16="http://schemas.microsoft.com/office/drawing/2014/main" id="{6787C03D-400C-41A0-B7D6-72F9CB892ACD}"/>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2">
                <a:extLst>
                  <a:ext uri="{FF2B5EF4-FFF2-40B4-BE49-F238E27FC236}">
                    <a16:creationId xmlns:a16="http://schemas.microsoft.com/office/drawing/2014/main" id="{5ACCDD62-87D1-4818-931E-57EB35E5E300}"/>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7063E912-BDFD-4128-BFAD-ED8B207E949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Freeform 64">
                <a:extLst>
                  <a:ext uri="{FF2B5EF4-FFF2-40B4-BE49-F238E27FC236}">
                    <a16:creationId xmlns:a16="http://schemas.microsoft.com/office/drawing/2014/main" id="{AB931F5B-55D6-46DF-83E6-D0411A084AE1}"/>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5">
                <a:extLst>
                  <a:ext uri="{FF2B5EF4-FFF2-40B4-BE49-F238E27FC236}">
                    <a16:creationId xmlns:a16="http://schemas.microsoft.com/office/drawing/2014/main" id="{F4B08B96-CDA2-4528-8F40-6E9C089E20B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Rectangle 225">
                <a:extLst>
                  <a:ext uri="{FF2B5EF4-FFF2-40B4-BE49-F238E27FC236}">
                    <a16:creationId xmlns:a16="http://schemas.microsoft.com/office/drawing/2014/main" id="{607FCEC3-32EF-4BE6-AF58-22B3AB42104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Rectangle 226">
                <a:extLst>
                  <a:ext uri="{FF2B5EF4-FFF2-40B4-BE49-F238E27FC236}">
                    <a16:creationId xmlns:a16="http://schemas.microsoft.com/office/drawing/2014/main" id="{3946A66F-84B9-4824-909F-8D3FE781ED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Freeform 68">
                <a:extLst>
                  <a:ext uri="{FF2B5EF4-FFF2-40B4-BE49-F238E27FC236}">
                    <a16:creationId xmlns:a16="http://schemas.microsoft.com/office/drawing/2014/main" id="{DB8D30D0-9FFD-4163-A947-3717DC9CA45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69">
                <a:extLst>
                  <a:ext uri="{FF2B5EF4-FFF2-40B4-BE49-F238E27FC236}">
                    <a16:creationId xmlns:a16="http://schemas.microsoft.com/office/drawing/2014/main" id="{6D2E9102-75E6-46A6-B593-59E00BE640BB}"/>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0">
                <a:extLst>
                  <a:ext uri="{FF2B5EF4-FFF2-40B4-BE49-F238E27FC236}">
                    <a16:creationId xmlns:a16="http://schemas.microsoft.com/office/drawing/2014/main" id="{5C50B6D6-D92D-4FB5-8C6D-FB17C7C25C4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1B351706-DB5C-4497-B457-A3950EA48875}"/>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2">
                <a:extLst>
                  <a:ext uri="{FF2B5EF4-FFF2-40B4-BE49-F238E27FC236}">
                    <a16:creationId xmlns:a16="http://schemas.microsoft.com/office/drawing/2014/main" id="{A2E6EFE7-48C5-43C5-AD3B-BEF071E0689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Freeform 73">
                <a:extLst>
                  <a:ext uri="{FF2B5EF4-FFF2-40B4-BE49-F238E27FC236}">
                    <a16:creationId xmlns:a16="http://schemas.microsoft.com/office/drawing/2014/main" id="{7E4016BF-3E4F-4B72-A4B2-3C11F55487BF}"/>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4" name="Rectangle 233">
                <a:extLst>
                  <a:ext uri="{FF2B5EF4-FFF2-40B4-BE49-F238E27FC236}">
                    <a16:creationId xmlns:a16="http://schemas.microsoft.com/office/drawing/2014/main" id="{19A9635F-AA77-466F-A3F5-70ED184F206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Freeform 75">
                <a:extLst>
                  <a:ext uri="{FF2B5EF4-FFF2-40B4-BE49-F238E27FC236}">
                    <a16:creationId xmlns:a16="http://schemas.microsoft.com/office/drawing/2014/main" id="{D2F0FCAF-D9AA-4598-B6B8-B3D8CED12466}"/>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Rectangle 235">
                <a:extLst>
                  <a:ext uri="{FF2B5EF4-FFF2-40B4-BE49-F238E27FC236}">
                    <a16:creationId xmlns:a16="http://schemas.microsoft.com/office/drawing/2014/main" id="{183C8235-2FD9-47BB-9D91-A293067540B9}"/>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7" name="Freeform 80">
                <a:extLst>
                  <a:ext uri="{FF2B5EF4-FFF2-40B4-BE49-F238E27FC236}">
                    <a16:creationId xmlns:a16="http://schemas.microsoft.com/office/drawing/2014/main" id="{985B5663-2DB1-46D8-BAC4-2524871106F0}"/>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8" name="Rectangle 237">
                <a:extLst>
                  <a:ext uri="{FF2B5EF4-FFF2-40B4-BE49-F238E27FC236}">
                    <a16:creationId xmlns:a16="http://schemas.microsoft.com/office/drawing/2014/main" id="{6FD613C3-40D6-40E1-8F37-F1CDD12EBFDC}"/>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9" name="Freeform 83">
                <a:extLst>
                  <a:ext uri="{FF2B5EF4-FFF2-40B4-BE49-F238E27FC236}">
                    <a16:creationId xmlns:a16="http://schemas.microsoft.com/office/drawing/2014/main" id="{C197F68C-359F-40FB-97EC-4B7675F4410E}"/>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40" name="Freeform 84">
                <a:extLst>
                  <a:ext uri="{FF2B5EF4-FFF2-40B4-BE49-F238E27FC236}">
                    <a16:creationId xmlns:a16="http://schemas.microsoft.com/office/drawing/2014/main" id="{DDD2FA0C-A12A-47E8-9CD6-341E72AA5A02}"/>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1" name="Freeform 85">
                <a:extLst>
                  <a:ext uri="{FF2B5EF4-FFF2-40B4-BE49-F238E27FC236}">
                    <a16:creationId xmlns:a16="http://schemas.microsoft.com/office/drawing/2014/main" id="{925F5F78-DD94-48E7-86AA-54266C964DE9}"/>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2" name="Freeform 86">
                <a:extLst>
                  <a:ext uri="{FF2B5EF4-FFF2-40B4-BE49-F238E27FC236}">
                    <a16:creationId xmlns:a16="http://schemas.microsoft.com/office/drawing/2014/main" id="{3A8FE7F3-E5DA-495F-A11B-FF2072CA829E}"/>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6" name="Picture 85">
              <a:extLst>
                <a:ext uri="{FF2B5EF4-FFF2-40B4-BE49-F238E27FC236}">
                  <a16:creationId xmlns:a16="http://schemas.microsoft.com/office/drawing/2014/main" id="{46FDB8A5-F07D-418B-B49D-426F2C370A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7" name="Picture 86">
              <a:extLst>
                <a:ext uri="{FF2B5EF4-FFF2-40B4-BE49-F238E27FC236}">
                  <a16:creationId xmlns:a16="http://schemas.microsoft.com/office/drawing/2014/main" id="{77429991-F7EA-48DC-95B5-112281448DC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04" name="Picture 103">
              <a:extLst>
                <a:ext uri="{FF2B5EF4-FFF2-40B4-BE49-F238E27FC236}">
                  <a16:creationId xmlns:a16="http://schemas.microsoft.com/office/drawing/2014/main" id="{A53321D3-0CFC-412A-9DF8-210DC852B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67875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547610" y="0"/>
            <a:ext cx="6857027"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1515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9826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89113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8058603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029915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39316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817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09341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grpSp>
        <p:nvGrpSpPr>
          <p:cNvPr id="161" name="Group 160">
            <a:extLst>
              <a:ext uri="{FF2B5EF4-FFF2-40B4-BE49-F238E27FC236}">
                <a16:creationId xmlns:a16="http://schemas.microsoft.com/office/drawing/2014/main" id="{C60D3D10-9A75-4B8C-9E60-B5FE137332AF}"/>
              </a:ext>
            </a:extLst>
          </p:cNvPr>
          <p:cNvGrpSpPr/>
          <p:nvPr userDrawn="1"/>
        </p:nvGrpSpPr>
        <p:grpSpPr>
          <a:xfrm>
            <a:off x="5468357" y="4139517"/>
            <a:ext cx="6723644" cy="2716134"/>
            <a:chOff x="5789470" y="4224320"/>
            <a:chExt cx="6858467" cy="2770205"/>
          </a:xfrm>
        </p:grpSpPr>
        <p:grpSp>
          <p:nvGrpSpPr>
            <p:cNvPr id="162" name="Group 161">
              <a:extLst>
                <a:ext uri="{FF2B5EF4-FFF2-40B4-BE49-F238E27FC236}">
                  <a16:creationId xmlns:a16="http://schemas.microsoft.com/office/drawing/2014/main" id="{F0817D12-3B57-4345-9AD5-7A39B0BE088C}"/>
                </a:ext>
              </a:extLst>
            </p:cNvPr>
            <p:cNvGrpSpPr>
              <a:grpSpLocks noChangeAspect="1"/>
            </p:cNvGrpSpPr>
            <p:nvPr userDrawn="1"/>
          </p:nvGrpSpPr>
          <p:grpSpPr bwMode="gray">
            <a:xfrm>
              <a:off x="5789470" y="4224320"/>
              <a:ext cx="6858467" cy="2770205"/>
              <a:chOff x="5788926" y="4224320"/>
              <a:chExt cx="6858467" cy="2770205"/>
            </a:xfrm>
          </p:grpSpPr>
          <p:sp>
            <p:nvSpPr>
              <p:cNvPr id="166" name="Freeform: Shape 165">
                <a:extLst>
                  <a:ext uri="{FF2B5EF4-FFF2-40B4-BE49-F238E27FC236}">
                    <a16:creationId xmlns:a16="http://schemas.microsoft.com/office/drawing/2014/main" id="{3A8A2184-8FAA-45A2-8FC0-02AE0A775439}"/>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6">
                <a:extLst>
                  <a:ext uri="{FF2B5EF4-FFF2-40B4-BE49-F238E27FC236}">
                    <a16:creationId xmlns:a16="http://schemas.microsoft.com/office/drawing/2014/main" id="{67CED8AF-DC4B-440A-8329-50612FC3BEB4}"/>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8" name="Rectangle 167">
                <a:extLst>
                  <a:ext uri="{FF2B5EF4-FFF2-40B4-BE49-F238E27FC236}">
                    <a16:creationId xmlns:a16="http://schemas.microsoft.com/office/drawing/2014/main" id="{C4810A1F-57C2-4CF5-B3E3-E1E3EE1B73AC}"/>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Rectangle 168">
                <a:extLst>
                  <a:ext uri="{FF2B5EF4-FFF2-40B4-BE49-F238E27FC236}">
                    <a16:creationId xmlns:a16="http://schemas.microsoft.com/office/drawing/2014/main" id="{CCF8047C-BC37-4DEA-9D4A-6D8E0997C1E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Rectangle 169">
                <a:extLst>
                  <a:ext uri="{FF2B5EF4-FFF2-40B4-BE49-F238E27FC236}">
                    <a16:creationId xmlns:a16="http://schemas.microsoft.com/office/drawing/2014/main" id="{DCE834DE-0750-4647-9284-3709CE7E36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Rectangle 170">
                <a:extLst>
                  <a:ext uri="{FF2B5EF4-FFF2-40B4-BE49-F238E27FC236}">
                    <a16:creationId xmlns:a16="http://schemas.microsoft.com/office/drawing/2014/main" id="{975987D4-847D-4976-A4B8-AA1A8B6AF72F}"/>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Rectangle 171">
                <a:extLst>
                  <a:ext uri="{FF2B5EF4-FFF2-40B4-BE49-F238E27FC236}">
                    <a16:creationId xmlns:a16="http://schemas.microsoft.com/office/drawing/2014/main" id="{48FBA96B-499E-4B00-B065-B04FF7AF5F9A}"/>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Rectangle 172">
                <a:extLst>
                  <a:ext uri="{FF2B5EF4-FFF2-40B4-BE49-F238E27FC236}">
                    <a16:creationId xmlns:a16="http://schemas.microsoft.com/office/drawing/2014/main" id="{AF825427-953E-4BD8-99CB-DFC8DB66F3A2}"/>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13">
                <a:extLst>
                  <a:ext uri="{FF2B5EF4-FFF2-40B4-BE49-F238E27FC236}">
                    <a16:creationId xmlns:a16="http://schemas.microsoft.com/office/drawing/2014/main" id="{18E83000-8A18-4E78-AD35-2772B62DE13C}"/>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Freeform 14">
                <a:extLst>
                  <a:ext uri="{FF2B5EF4-FFF2-40B4-BE49-F238E27FC236}">
                    <a16:creationId xmlns:a16="http://schemas.microsoft.com/office/drawing/2014/main" id="{4DB6BA67-C947-415B-AC2E-1E776BC017A6}"/>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Freeform 15">
                <a:extLst>
                  <a:ext uri="{FF2B5EF4-FFF2-40B4-BE49-F238E27FC236}">
                    <a16:creationId xmlns:a16="http://schemas.microsoft.com/office/drawing/2014/main" id="{0CC44CBF-B95D-4C33-B48B-4F18C5EA2AED}"/>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16">
                <a:extLst>
                  <a:ext uri="{FF2B5EF4-FFF2-40B4-BE49-F238E27FC236}">
                    <a16:creationId xmlns:a16="http://schemas.microsoft.com/office/drawing/2014/main" id="{55DB8711-DC5E-470A-9D33-353406A8AF73}"/>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17">
                <a:extLst>
                  <a:ext uri="{FF2B5EF4-FFF2-40B4-BE49-F238E27FC236}">
                    <a16:creationId xmlns:a16="http://schemas.microsoft.com/office/drawing/2014/main" id="{2F8A780B-353A-426C-9F5D-A1FA6888D6A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9" name="Freeform 18">
                <a:extLst>
                  <a:ext uri="{FF2B5EF4-FFF2-40B4-BE49-F238E27FC236}">
                    <a16:creationId xmlns:a16="http://schemas.microsoft.com/office/drawing/2014/main" id="{B4B4E25D-7E1D-4448-94E7-01F444266F6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19">
                <a:extLst>
                  <a:ext uri="{FF2B5EF4-FFF2-40B4-BE49-F238E27FC236}">
                    <a16:creationId xmlns:a16="http://schemas.microsoft.com/office/drawing/2014/main" id="{58A1A564-5AD0-4A5C-97EA-C780AFFCF358}"/>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Freeform 20">
                <a:extLst>
                  <a:ext uri="{FF2B5EF4-FFF2-40B4-BE49-F238E27FC236}">
                    <a16:creationId xmlns:a16="http://schemas.microsoft.com/office/drawing/2014/main" id="{F73F75F2-C76F-4137-83F8-71878194DDA6}"/>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Oval 181">
                <a:extLst>
                  <a:ext uri="{FF2B5EF4-FFF2-40B4-BE49-F238E27FC236}">
                    <a16:creationId xmlns:a16="http://schemas.microsoft.com/office/drawing/2014/main" id="{BFD33456-8A0D-424B-9202-3EC2293F0DC5}"/>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3" name="Oval 182">
                <a:extLst>
                  <a:ext uri="{FF2B5EF4-FFF2-40B4-BE49-F238E27FC236}">
                    <a16:creationId xmlns:a16="http://schemas.microsoft.com/office/drawing/2014/main" id="{47AE42B9-A057-4B26-9B10-E8C7C97695FF}"/>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Oval 183">
                <a:extLst>
                  <a:ext uri="{FF2B5EF4-FFF2-40B4-BE49-F238E27FC236}">
                    <a16:creationId xmlns:a16="http://schemas.microsoft.com/office/drawing/2014/main" id="{22CF41D1-2E50-4606-BA1C-5572DC11BCC4}"/>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Oval 184">
                <a:extLst>
                  <a:ext uri="{FF2B5EF4-FFF2-40B4-BE49-F238E27FC236}">
                    <a16:creationId xmlns:a16="http://schemas.microsoft.com/office/drawing/2014/main" id="{EC492C70-EFE2-4E60-A33B-384AAFB6C82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Freeform 25">
                <a:extLst>
                  <a:ext uri="{FF2B5EF4-FFF2-40B4-BE49-F238E27FC236}">
                    <a16:creationId xmlns:a16="http://schemas.microsoft.com/office/drawing/2014/main" id="{AFE5AAC0-63B4-4A75-BEE6-5C5CBCC83B3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Oval 186">
                <a:extLst>
                  <a:ext uri="{FF2B5EF4-FFF2-40B4-BE49-F238E27FC236}">
                    <a16:creationId xmlns:a16="http://schemas.microsoft.com/office/drawing/2014/main" id="{9C95AE09-14AE-432B-85F8-E95431EE721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Oval 187">
                <a:extLst>
                  <a:ext uri="{FF2B5EF4-FFF2-40B4-BE49-F238E27FC236}">
                    <a16:creationId xmlns:a16="http://schemas.microsoft.com/office/drawing/2014/main" id="{FC8713AD-5D99-4C94-B911-1DA14D6E41E3}"/>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Oval 188">
                <a:extLst>
                  <a:ext uri="{FF2B5EF4-FFF2-40B4-BE49-F238E27FC236}">
                    <a16:creationId xmlns:a16="http://schemas.microsoft.com/office/drawing/2014/main" id="{8A77A2C1-85C8-4128-ACD3-805A90E3F277}"/>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29">
                <a:extLst>
                  <a:ext uri="{FF2B5EF4-FFF2-40B4-BE49-F238E27FC236}">
                    <a16:creationId xmlns:a16="http://schemas.microsoft.com/office/drawing/2014/main" id="{56D9C0F4-15C3-4323-A0CA-CDD0719A828B}"/>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Oval 190">
                <a:extLst>
                  <a:ext uri="{FF2B5EF4-FFF2-40B4-BE49-F238E27FC236}">
                    <a16:creationId xmlns:a16="http://schemas.microsoft.com/office/drawing/2014/main" id="{24D73467-EA48-4FA2-8AB7-3239849D800F}"/>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Rectangle 191">
                <a:extLst>
                  <a:ext uri="{FF2B5EF4-FFF2-40B4-BE49-F238E27FC236}">
                    <a16:creationId xmlns:a16="http://schemas.microsoft.com/office/drawing/2014/main" id="{9A3C95A1-B363-45A6-BDA3-2CECBD2882C1}"/>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32">
                <a:extLst>
                  <a:ext uri="{FF2B5EF4-FFF2-40B4-BE49-F238E27FC236}">
                    <a16:creationId xmlns:a16="http://schemas.microsoft.com/office/drawing/2014/main" id="{A6B81D85-D82C-436F-833E-3C9A85EC1906}"/>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Freeform 33">
                <a:extLst>
                  <a:ext uri="{FF2B5EF4-FFF2-40B4-BE49-F238E27FC236}">
                    <a16:creationId xmlns:a16="http://schemas.microsoft.com/office/drawing/2014/main" id="{8F1CC3DD-67DD-430C-8000-CA56F0EB99E8}"/>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34">
                <a:extLst>
                  <a:ext uri="{FF2B5EF4-FFF2-40B4-BE49-F238E27FC236}">
                    <a16:creationId xmlns:a16="http://schemas.microsoft.com/office/drawing/2014/main" id="{A7B150E2-1F06-461E-86E7-85E4CF24D56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Freeform 35">
                <a:extLst>
                  <a:ext uri="{FF2B5EF4-FFF2-40B4-BE49-F238E27FC236}">
                    <a16:creationId xmlns:a16="http://schemas.microsoft.com/office/drawing/2014/main" id="{C68BDCC7-26BB-4B39-9713-7D15819C8DFD}"/>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7" name="Freeform 36">
                <a:extLst>
                  <a:ext uri="{FF2B5EF4-FFF2-40B4-BE49-F238E27FC236}">
                    <a16:creationId xmlns:a16="http://schemas.microsoft.com/office/drawing/2014/main" id="{BC7E4D62-3E29-4576-B7DA-3660356D71FA}"/>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Freeform 37">
                <a:extLst>
                  <a:ext uri="{FF2B5EF4-FFF2-40B4-BE49-F238E27FC236}">
                    <a16:creationId xmlns:a16="http://schemas.microsoft.com/office/drawing/2014/main" id="{73478B60-8546-4F86-83F9-D5E17D67EB7C}"/>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38">
                <a:extLst>
                  <a:ext uri="{FF2B5EF4-FFF2-40B4-BE49-F238E27FC236}">
                    <a16:creationId xmlns:a16="http://schemas.microsoft.com/office/drawing/2014/main" id="{424D80FE-B092-45C4-92EB-23A817ABA4D7}"/>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39">
                <a:extLst>
                  <a:ext uri="{FF2B5EF4-FFF2-40B4-BE49-F238E27FC236}">
                    <a16:creationId xmlns:a16="http://schemas.microsoft.com/office/drawing/2014/main" id="{F92A89EE-EC11-4915-ACEC-0DA06365448C}"/>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1" name="Oval 200">
                <a:extLst>
                  <a:ext uri="{FF2B5EF4-FFF2-40B4-BE49-F238E27FC236}">
                    <a16:creationId xmlns:a16="http://schemas.microsoft.com/office/drawing/2014/main" id="{EBFE75F9-C1CD-4734-89DE-FBAC81D11488}"/>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2" name="Oval 201">
                <a:extLst>
                  <a:ext uri="{FF2B5EF4-FFF2-40B4-BE49-F238E27FC236}">
                    <a16:creationId xmlns:a16="http://schemas.microsoft.com/office/drawing/2014/main" id="{A7E42769-703F-43F5-A412-7376625B1F5E}"/>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3" name="Oval 202">
                <a:extLst>
                  <a:ext uri="{FF2B5EF4-FFF2-40B4-BE49-F238E27FC236}">
                    <a16:creationId xmlns:a16="http://schemas.microsoft.com/office/drawing/2014/main" id="{8F704F27-17CC-4C60-8328-3B6AAFC02BE1}"/>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F467073E-B416-49DC-8FA3-6C3F2FDFB66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BCD5F6EA-A0EF-49BC-B82F-6C755548074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B3BC85F2-70A7-462C-B755-B4EB075CF762}"/>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AC58FBC6-DA83-472F-98E4-D52473D5235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E56A0B1D-EC9E-47E5-BC43-56E42889110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Freeform 48">
                <a:extLst>
                  <a:ext uri="{FF2B5EF4-FFF2-40B4-BE49-F238E27FC236}">
                    <a16:creationId xmlns:a16="http://schemas.microsoft.com/office/drawing/2014/main" id="{43872BAE-86E2-43A5-A602-9EB2DBB64B2E}"/>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FF6E22FB-D49F-4956-9C80-EF7F82F05305}"/>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Freeform 50">
                <a:extLst>
                  <a:ext uri="{FF2B5EF4-FFF2-40B4-BE49-F238E27FC236}">
                    <a16:creationId xmlns:a16="http://schemas.microsoft.com/office/drawing/2014/main" id="{C48622BD-9B47-480D-8396-8088AF66638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Oval 211">
                <a:extLst>
                  <a:ext uri="{FF2B5EF4-FFF2-40B4-BE49-F238E27FC236}">
                    <a16:creationId xmlns:a16="http://schemas.microsoft.com/office/drawing/2014/main" id="{253A15D9-4283-42F2-B307-AFF2634719D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Rectangle 212">
                <a:extLst>
                  <a:ext uri="{FF2B5EF4-FFF2-40B4-BE49-F238E27FC236}">
                    <a16:creationId xmlns:a16="http://schemas.microsoft.com/office/drawing/2014/main" id="{5966DFD7-E4BC-45E7-B976-45CD255D3F4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3">
                <a:extLst>
                  <a:ext uri="{FF2B5EF4-FFF2-40B4-BE49-F238E27FC236}">
                    <a16:creationId xmlns:a16="http://schemas.microsoft.com/office/drawing/2014/main" id="{300A7D9C-0A59-45C4-B04B-448C0C1CCA7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Freeform 55">
                <a:extLst>
                  <a:ext uri="{FF2B5EF4-FFF2-40B4-BE49-F238E27FC236}">
                    <a16:creationId xmlns:a16="http://schemas.microsoft.com/office/drawing/2014/main" id="{5203B2FB-E158-4277-B1AB-7CFA9731027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6" name="Freeform 59">
                <a:extLst>
                  <a:ext uri="{FF2B5EF4-FFF2-40B4-BE49-F238E27FC236}">
                    <a16:creationId xmlns:a16="http://schemas.microsoft.com/office/drawing/2014/main" id="{69E9A61B-1293-4767-85BB-BD063A7951D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60">
                <a:extLst>
                  <a:ext uri="{FF2B5EF4-FFF2-40B4-BE49-F238E27FC236}">
                    <a16:creationId xmlns:a16="http://schemas.microsoft.com/office/drawing/2014/main" id="{CDA8809E-6BB7-4AC5-BA37-090E0114C6F2}"/>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Rectangle 217">
                <a:extLst>
                  <a:ext uri="{FF2B5EF4-FFF2-40B4-BE49-F238E27FC236}">
                    <a16:creationId xmlns:a16="http://schemas.microsoft.com/office/drawing/2014/main" id="{01202EBA-F1A5-420D-9998-6C6BB5701811}"/>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9" name="Freeform 62">
                <a:extLst>
                  <a:ext uri="{FF2B5EF4-FFF2-40B4-BE49-F238E27FC236}">
                    <a16:creationId xmlns:a16="http://schemas.microsoft.com/office/drawing/2014/main" id="{C9631B17-F8FA-4B5E-A526-6E58F1B0D9AB}"/>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0" name="Rectangle 219">
                <a:extLst>
                  <a:ext uri="{FF2B5EF4-FFF2-40B4-BE49-F238E27FC236}">
                    <a16:creationId xmlns:a16="http://schemas.microsoft.com/office/drawing/2014/main" id="{75B416B6-4A23-4038-AF1B-6F5A93C9BEC8}"/>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Freeform 64">
                <a:extLst>
                  <a:ext uri="{FF2B5EF4-FFF2-40B4-BE49-F238E27FC236}">
                    <a16:creationId xmlns:a16="http://schemas.microsoft.com/office/drawing/2014/main" id="{B60DBD62-90AE-4C45-B814-6088E21206C5}"/>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5">
                <a:extLst>
                  <a:ext uri="{FF2B5EF4-FFF2-40B4-BE49-F238E27FC236}">
                    <a16:creationId xmlns:a16="http://schemas.microsoft.com/office/drawing/2014/main" id="{EF8F2B8B-FAF1-4D0E-9C4F-BD0CBD283AD6}"/>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C3F9AE66-49BC-4CC5-96E7-EE3F56DD5E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Rectangle 223">
                <a:extLst>
                  <a:ext uri="{FF2B5EF4-FFF2-40B4-BE49-F238E27FC236}">
                    <a16:creationId xmlns:a16="http://schemas.microsoft.com/office/drawing/2014/main" id="{CAEE64D5-3C4B-4F98-A941-FBCF6E3FD72C}"/>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8">
                <a:extLst>
                  <a:ext uri="{FF2B5EF4-FFF2-40B4-BE49-F238E27FC236}">
                    <a16:creationId xmlns:a16="http://schemas.microsoft.com/office/drawing/2014/main" id="{0EF9A87B-56E1-4430-8847-8C7AC0B0EE71}"/>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Freeform 69">
                <a:extLst>
                  <a:ext uri="{FF2B5EF4-FFF2-40B4-BE49-F238E27FC236}">
                    <a16:creationId xmlns:a16="http://schemas.microsoft.com/office/drawing/2014/main" id="{E4C1337D-B9D0-48AE-BC0D-22560FF71707}"/>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Freeform 70">
                <a:extLst>
                  <a:ext uri="{FF2B5EF4-FFF2-40B4-BE49-F238E27FC236}">
                    <a16:creationId xmlns:a16="http://schemas.microsoft.com/office/drawing/2014/main" id="{C578DC3A-7131-4AF0-97FF-ACF4E0508B6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Rectangle 227">
                <a:extLst>
                  <a:ext uri="{FF2B5EF4-FFF2-40B4-BE49-F238E27FC236}">
                    <a16:creationId xmlns:a16="http://schemas.microsoft.com/office/drawing/2014/main" id="{B267A13E-5474-4FCE-9121-A7BD89E75524}"/>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72">
                <a:extLst>
                  <a:ext uri="{FF2B5EF4-FFF2-40B4-BE49-F238E27FC236}">
                    <a16:creationId xmlns:a16="http://schemas.microsoft.com/office/drawing/2014/main" id="{C0806179-4FB5-4C43-A9A4-B44655E2CDFD}"/>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3">
                <a:extLst>
                  <a:ext uri="{FF2B5EF4-FFF2-40B4-BE49-F238E27FC236}">
                    <a16:creationId xmlns:a16="http://schemas.microsoft.com/office/drawing/2014/main" id="{49D4CFF6-5332-40D6-9E30-F45880C45222}"/>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2A2EFEED-D1E2-4FD9-A138-552DE67E47A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5">
                <a:extLst>
                  <a:ext uri="{FF2B5EF4-FFF2-40B4-BE49-F238E27FC236}">
                    <a16:creationId xmlns:a16="http://schemas.microsoft.com/office/drawing/2014/main" id="{A348E330-4BA5-49B5-89E0-E1F407E9140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Rectangle 232">
                <a:extLst>
                  <a:ext uri="{FF2B5EF4-FFF2-40B4-BE49-F238E27FC236}">
                    <a16:creationId xmlns:a16="http://schemas.microsoft.com/office/drawing/2014/main" id="{D0DD5A38-4FF2-4B4D-B83B-0F3572C0E80C}"/>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4" name="Freeform 80">
                <a:extLst>
                  <a:ext uri="{FF2B5EF4-FFF2-40B4-BE49-F238E27FC236}">
                    <a16:creationId xmlns:a16="http://schemas.microsoft.com/office/drawing/2014/main" id="{223C58EE-7F78-4839-9651-128AC8AC33C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Rectangle 234">
                <a:extLst>
                  <a:ext uri="{FF2B5EF4-FFF2-40B4-BE49-F238E27FC236}">
                    <a16:creationId xmlns:a16="http://schemas.microsoft.com/office/drawing/2014/main" id="{3B495461-35B6-459E-8442-FACDF94D1FBD}"/>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Freeform 83">
                <a:extLst>
                  <a:ext uri="{FF2B5EF4-FFF2-40B4-BE49-F238E27FC236}">
                    <a16:creationId xmlns:a16="http://schemas.microsoft.com/office/drawing/2014/main" id="{574BED13-3C44-442A-92B0-CF608E1702E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7" name="Freeform 84">
                <a:extLst>
                  <a:ext uri="{FF2B5EF4-FFF2-40B4-BE49-F238E27FC236}">
                    <a16:creationId xmlns:a16="http://schemas.microsoft.com/office/drawing/2014/main" id="{6F70A388-A268-4892-AEAE-57359D7F83B9}"/>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8" name="Freeform 85">
                <a:extLst>
                  <a:ext uri="{FF2B5EF4-FFF2-40B4-BE49-F238E27FC236}">
                    <a16:creationId xmlns:a16="http://schemas.microsoft.com/office/drawing/2014/main" id="{4962D301-DB32-4D6F-97F7-A3DF6B36159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9" name="Freeform 86">
                <a:extLst>
                  <a:ext uri="{FF2B5EF4-FFF2-40B4-BE49-F238E27FC236}">
                    <a16:creationId xmlns:a16="http://schemas.microsoft.com/office/drawing/2014/main" id="{EC2C46A8-CA4A-4456-AD7C-45BD98246AA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163" name="Picture 162">
              <a:extLst>
                <a:ext uri="{FF2B5EF4-FFF2-40B4-BE49-F238E27FC236}">
                  <a16:creationId xmlns:a16="http://schemas.microsoft.com/office/drawing/2014/main" id="{CE4705FC-5B86-4965-A6D1-886825B30D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164" name="Picture 163">
              <a:extLst>
                <a:ext uri="{FF2B5EF4-FFF2-40B4-BE49-F238E27FC236}">
                  <a16:creationId xmlns:a16="http://schemas.microsoft.com/office/drawing/2014/main" id="{813EC1FF-C494-475E-AFAD-D1E3C108A5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65" name="Picture 164">
              <a:extLst>
                <a:ext uri="{FF2B5EF4-FFF2-40B4-BE49-F238E27FC236}">
                  <a16:creationId xmlns:a16="http://schemas.microsoft.com/office/drawing/2014/main" id="{AE46182C-D272-4961-80BE-15E356DDBCB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2092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grpSp>
        <p:nvGrpSpPr>
          <p:cNvPr id="82" name="Group 81">
            <a:extLst>
              <a:ext uri="{FF2B5EF4-FFF2-40B4-BE49-F238E27FC236}">
                <a16:creationId xmlns:a16="http://schemas.microsoft.com/office/drawing/2014/main" id="{C3963000-F91C-4D9B-B983-AFD60801B0A9}"/>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92A3C992-D3CD-4FF3-A099-E59D7BAFBAD7}"/>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2BC0C1E6-13F4-4476-9706-8E2F1859E53C}"/>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86C13A96-1DC4-4390-9BB3-60BA856DE50C}"/>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FA6FFFB3-AA4D-49CA-880D-84C00E4B217D}"/>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21429DF9-7E77-49F0-8C13-F59A9D4E5A6F}"/>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2EFDFCC8-E1CE-427E-906C-68E883C5C3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12A04AE3-C356-41BC-B306-6833AA1076FD}"/>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054C3F0D-C038-4ABD-AC0E-DDB8AE612C9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101754BA-9CD4-49F4-9299-5D028A5C2286}"/>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6759B8A7-ACAD-4994-8C35-5C036B6BD76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428F985F-5586-420B-A27A-4FACBC34743F}"/>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B1C5AD91-A6D8-4147-90F2-CEF89583A2BC}"/>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E82BBECD-3419-4441-9066-66FE2A807AD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8E6DA5D8-E3BD-4266-A58A-A5436034387F}"/>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F99D9FB5-EC20-47B5-A4A2-CB5565B6E114}"/>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53D06-A837-48F1-ACBF-C41E8DA67101}"/>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4C0F2AA0-BD81-4650-82C7-06C922396877}"/>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DA0B10D1-BA53-4FFF-8C62-2AEF1FCAA0F8}"/>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2612C330-A45C-4C10-96BF-F9F70EBBCB7C}"/>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F7ADE268-621F-4EDC-9EAF-2FC730B0B5D9}"/>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18877468-4B23-4D56-B10F-0D6828AD1F83}"/>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0D9C0A28-2B78-4D93-B657-5CD5F7D186B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AE09FC56-6821-47FC-8FC7-2F0029474887}"/>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43F9E2EE-FD3D-44B8-8995-2C99EBEE98D8}"/>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271DE23B-1AAA-4E6C-86F6-2E2CB9962088}"/>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BF22106E-6818-4E4E-8B23-4092B370D02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3B043737-7C08-4103-A972-D6C27D01333B}"/>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450978F9-6BAD-4605-A51B-BECE12A0656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1B56E46C-F6EF-45E7-8DD4-34AD877D4AE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66881CB7-22B6-443B-97B3-12BEA7EC4D0C}"/>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4C97B99A-9988-48B5-B633-24904429B5C5}"/>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292A9BC6-1BC1-401E-A904-37F2B5B9A033}"/>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A2EED1B8-6A77-4EA4-98FD-356346A68D12}"/>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7FEAB4D7-D623-49D8-A7FC-E39C7C00052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5757BC31-8050-49A0-8A36-356806A73CD4}"/>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47DF2BD-E5EA-4DA2-B48F-81135892A4E3}"/>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A46DCB54-EE28-4E51-BA06-9541609C16B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B3062DE-E2C1-41BC-95EF-07C19D0288AD}"/>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DB91B7F1-0C0A-40E3-941D-C7D471100F97}"/>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5BB0CC25-FB84-4EAD-91AB-C2AE2E62B96B}"/>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DCC48F03-3076-46E7-87DA-B975C2756E4F}"/>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06769420-88C6-4B3A-9E9B-1DEEC17F9239}"/>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0919F2C4-4414-4562-BC09-3A74441C79A0}"/>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C760F144-44B2-45FB-BC00-6A11B2352B8D}"/>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F4ECC6E5-A5EB-46D5-89BE-53BD4810AFD4}"/>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460FB30C-0207-44EB-9E5E-C6792386DDE1}"/>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3F7256A5-3F84-4130-9EA5-8DE93264ACE1}"/>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AF262B7F-6420-4641-A4DC-1E41B16E303C}"/>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6648C072-5C6C-48C2-8B5F-639735D7ACD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04A3092D-329E-474B-9D47-C25E32C2297F}"/>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B53D536B-5ED8-4828-872C-DF1ADA130D4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BCEB0A85-A31D-420C-A498-2376899083C5}"/>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E0A85934-4759-40BD-AE41-D759337A2759}"/>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BDD7C752-BD6E-483F-9AEB-D86E9BB9A02B}"/>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0351BCBD-522A-4103-ADFE-23522BF740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5E410F93-6648-4A83-B3CF-A5C3C12007F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C81FA598-A0B3-44B6-AB22-49E2C17715E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84B71087-8FC0-4CE4-94BD-F5F3CBD2D29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66E20E85-961E-4E4C-9223-A4952D3164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B3F8E92C-A81B-4672-8371-B2E54206B903}"/>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F4059822-CE27-4CEB-9D20-5F1AC3637D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AC57A572-BEAD-4737-8DD9-36A3776C7BA2}"/>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45DE3373-225F-461B-9D24-46AC6D4AD81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1B659661-D37A-4B7E-855D-EAD5309484A0}"/>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7ED29502-A5CC-483B-9D53-9EB4F5B4A92E}"/>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5B1ED106-37D8-4CDD-9BFA-F62D97BFD9FD}"/>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F97E26E2-0BA6-43DA-822E-D8B3381901B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2529967A-0E0B-428E-AEB2-0C2A24898E4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55E76401-56A1-42CA-95B2-73A3D796B3C0}"/>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A7C5B9F8-D006-459E-80F0-5DE7EA2745B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5018B7FF-061C-40DD-907B-5105B3D11A31}"/>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7E92BB9F-B7CB-499A-AE7A-F22031D94990}"/>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7E02A2A5-0B91-4015-8D5F-BD4BE9521EB7}"/>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C6DD0C20-2142-460F-BC12-429C2E5064B1}"/>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EB2EB6F8-364E-425E-970B-54BFE0651F78}"/>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8AB7910C-DAEF-4067-8EDA-A859C2FE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C9DE6B58-396C-40E8-AB10-3AABF49B47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E8AFE8E6-EC4B-4CC5-A10E-CF8636A653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6753873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grpSp>
        <p:nvGrpSpPr>
          <p:cNvPr id="82" name="Group 81">
            <a:extLst>
              <a:ext uri="{FF2B5EF4-FFF2-40B4-BE49-F238E27FC236}">
                <a16:creationId xmlns:a16="http://schemas.microsoft.com/office/drawing/2014/main" id="{B8D817D8-603E-4A44-B7EE-404690F616CD}"/>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80A439C4-4217-4499-BCB3-5F400345C80E}"/>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DCC4A063-A694-4D66-8DD4-F47721D33F43}"/>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3964BAE4-5A7F-4487-B8BD-092B593FE3E5}"/>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3F2C5A1F-3D9D-41CD-BB20-D9972DA28FCF}"/>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98F995-7E03-4E9A-AE30-AA4155BF7219}"/>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0B9BEF86-D2E3-426D-9EB1-FB4550E0562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883B801C-B158-4343-8593-20148E3627A5}"/>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258494E7-01AD-4D62-AFFC-D6CF4CBE0755}"/>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7C804B8F-2A4B-4F99-90D6-2A9535017319}"/>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4C0F4EB9-9531-494D-89F3-AA7F95634740}"/>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E3734589-B0D2-4EC1-A45D-8FFD695C3A43}"/>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579F71A7-75E0-4811-A5F3-471DBA49EFF3}"/>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FBEC5DB7-A3EB-4151-A1D9-E845014C1298}"/>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3B6D047A-0B10-4444-B6FF-FA8776A7EE8B}"/>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0F58970C-DC49-45C5-9F36-6DCEA7575A55}"/>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64DBA-DB05-4E29-89BC-B2C9BECEE7BC}"/>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B7707964-2ED4-4CFB-8A77-1B3A0FF6CCB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3EB98931-C2C5-413C-B83D-C7F433B1AD57}"/>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47EE4171-0171-4F29-B533-5A16F58F4FC1}"/>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3FD78722-4F55-4FD1-91EA-B04EA902B01B}"/>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B1EE5BAE-AD46-446E-B138-ED4CCC8FDD7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8F398C47-CEB6-4A5B-A8DC-1FB483FC1FBC}"/>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6C0443D5-A336-4E47-9302-3008A6CBE045}"/>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415124A-8334-485E-A78F-25531B8A6316}"/>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7497DF9D-C5BA-4244-B721-BD60837B9F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4BC68D88-3E6A-4689-A984-DE915506D573}"/>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1191EFE2-5AEE-4C5B-B15B-89F775DCFEBC}"/>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98FC4692-8AC3-4347-B965-AE4B41E79152}"/>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9D823201-8A62-4501-8B0C-9EBE1F8A08A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01E002C9-6AFD-4968-B591-28514C3E3350}"/>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8AF4E1C1-974B-422F-BB6B-4E5BEAA0F739}"/>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4FC6B5BB-BC87-46F3-B329-0DD15C6B40D4}"/>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74D994BB-5F79-44B6-B7FC-C17BEAF9BF4C}"/>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C49B967D-D7D6-4F99-8CAB-AD783AA71CE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BAF09359-0391-4868-B491-CA147202ED42}"/>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EBE060D-1F48-4919-858E-522F0EB8591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30212001-48AB-412F-A69A-2311910DC86D}"/>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47B2300A-7161-45BF-8B03-6AF6138FFC92}"/>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9A604208-317B-46F8-A2F5-AD51A46DD03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CA30A0A1-5452-4088-A74A-B2D820175244}"/>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496C20AA-FFBE-4395-8993-5202118446E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35A45C03-CE1F-4715-A8B3-4B5B17DAA5F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53403D01-7C3F-4465-90D2-F6D47FBE6E3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66013DCD-3BEA-4AB8-8F62-D443F2FFFD6A}"/>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8C96AB53-9BED-4BDB-8C72-7FB0D63DE990}"/>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96B78A9D-1C23-40C1-8998-9B8E5C68F8AA}"/>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DA3CF29E-A06B-40AB-9479-A4B3B8A86F6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D8F83D1B-C252-4759-AFE7-2D083CB1F266}"/>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0611DFC0-23F3-45EC-A637-FF2379643240}"/>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A38393F3-73DB-4FC9-91D8-5981C0ADAEB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073AF9DF-BED0-4F69-8C6E-5A80ADDAC1D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4B178CEC-0EC8-46B6-9B4D-B9782C9722DE}"/>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0E9650D3-4903-42D8-A167-A575745FBAAF}"/>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141BA46E-3AF8-4045-A2C4-7074F09447C2}"/>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F5B3DB0E-197B-47DF-AFB2-20B4323250A2}"/>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1E8DE708-D7E6-4E01-81A6-4733BF676779}"/>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54CA206C-47B7-43C7-B432-44602290B4D7}"/>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7A0A2DF5-D070-466D-81D2-FCF849A1EF7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BACB0CF3-A13D-4EDD-84AE-7653E4319EA2}"/>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89A2A754-79A7-4A73-BE65-28DD4603790F}"/>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2FF6BF3B-67D8-4320-9CE3-07D4AB7F5787}"/>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3C5E0098-8212-4F15-80B5-6A9398911C38}"/>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737E6FAC-C4F6-44CF-BEBA-6F5B7DE15AE7}"/>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C326864B-F815-431E-B21A-CABF4DB7576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8CDC0440-B469-4778-BAD8-D6C3DC1B4A68}"/>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6CBCE1F9-6A58-4039-B08F-73031C87E74B}"/>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59564FD5-D7FB-4200-AED3-285CF82FDD61}"/>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5AECBEF0-CDD4-4C61-A0BB-B510CA375615}"/>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ADEA1F47-9F18-448D-BCE1-1A054234E01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850E36A0-7759-4486-B25B-C15D1BB99E48}"/>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0CBF7C1B-E083-4B6C-AB09-D5C3E96AC273}"/>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868716F6-EFCD-4D42-A48D-6697FB1B0E0A}"/>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21A0B47B-12E6-4639-BB54-D4F3D6862733}"/>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D5AF0F13-D186-4983-98BB-A8BE0427225C}"/>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02027BB4-DFF4-4C2F-9B48-BE1D15BEAEE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10D8DF18-1227-4F2E-A3FA-A2B1C1620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3DBD4002-8742-42D1-9A0C-9A369C19E2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1A00F977-BA3B-4835-A326-66DAEBD1DF2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11987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6E17ECB1-060F-43F0-9654-A66550FD91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96570">
            <a:off x="7102309" y="3707357"/>
            <a:ext cx="1934004" cy="1286705"/>
          </a:xfrm>
          <a:prstGeom prst="rect">
            <a:avLst/>
          </a:prstGeom>
          <a:scene3d>
            <a:camera prst="perspectiveHeroicExtremeRightFacing" fov="5100000">
              <a:rot lat="20633815" lon="19850160" rev="1082791"/>
            </a:camera>
            <a:lightRig rig="threePt" dir="t"/>
          </a:scene3d>
          <a:sp3d/>
        </p:spPr>
      </p:pic>
    </p:spTree>
    <p:extLst>
      <p:ext uri="{BB962C8B-B14F-4D97-AF65-F5344CB8AC3E}">
        <p14:creationId xmlns:p14="http://schemas.microsoft.com/office/powerpoint/2010/main" val="23893828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DC352D84-8CD7-48EA-B827-9AC031C743F1}"/>
              </a:ext>
            </a:extLst>
          </p:cNvPr>
          <p:cNvGrpSpPr/>
          <p:nvPr userDrawn="1"/>
        </p:nvGrpSpPr>
        <p:grpSpPr>
          <a:xfrm>
            <a:off x="5468357" y="4139517"/>
            <a:ext cx="6723644" cy="2716134"/>
            <a:chOff x="5789470" y="4224320"/>
            <a:chExt cx="6858467" cy="2770205"/>
          </a:xfrm>
        </p:grpSpPr>
        <p:grpSp>
          <p:nvGrpSpPr>
            <p:cNvPr id="82" name="Group 81">
              <a:extLst>
                <a:ext uri="{FF2B5EF4-FFF2-40B4-BE49-F238E27FC236}">
                  <a16:creationId xmlns:a16="http://schemas.microsoft.com/office/drawing/2014/main" id="{FC419209-17EB-4DEA-B74A-CD4441E28F25}"/>
                </a:ext>
              </a:extLst>
            </p:cNvPr>
            <p:cNvGrpSpPr>
              <a:grpSpLocks noChangeAspect="1"/>
            </p:cNvGrpSpPr>
            <p:nvPr userDrawn="1"/>
          </p:nvGrpSpPr>
          <p:grpSpPr bwMode="gray">
            <a:xfrm>
              <a:off x="5789470" y="4224320"/>
              <a:ext cx="6858467" cy="2770205"/>
              <a:chOff x="5788926" y="4224320"/>
              <a:chExt cx="6858467" cy="2770205"/>
            </a:xfrm>
          </p:grpSpPr>
          <p:sp>
            <p:nvSpPr>
              <p:cNvPr id="86" name="Freeform: Shape 85">
                <a:extLst>
                  <a:ext uri="{FF2B5EF4-FFF2-40B4-BE49-F238E27FC236}">
                    <a16:creationId xmlns:a16="http://schemas.microsoft.com/office/drawing/2014/main" id="{77E44E5D-0297-4B27-A57E-1E1448766601}"/>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
                <a:extLst>
                  <a:ext uri="{FF2B5EF4-FFF2-40B4-BE49-F238E27FC236}">
                    <a16:creationId xmlns:a16="http://schemas.microsoft.com/office/drawing/2014/main" id="{51512E05-962C-42A0-901D-95E142D87A3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8" name="Rectangle 87">
                <a:extLst>
                  <a:ext uri="{FF2B5EF4-FFF2-40B4-BE49-F238E27FC236}">
                    <a16:creationId xmlns:a16="http://schemas.microsoft.com/office/drawing/2014/main" id="{4F2562EA-CEF2-4732-830D-610C09CD2DA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9" name="Rectangle 88">
                <a:extLst>
                  <a:ext uri="{FF2B5EF4-FFF2-40B4-BE49-F238E27FC236}">
                    <a16:creationId xmlns:a16="http://schemas.microsoft.com/office/drawing/2014/main" id="{4A63D61E-8DA2-4729-B640-1794A57491F7}"/>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D83D69-47EC-4E75-8BAF-BE394EFC786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D903A8FB-D0D0-4ADE-B1D6-4CADEC5D7D8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AA8FAD4B-51B6-44EB-BC0B-D5D35F90E8BF}"/>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D78432CD-E177-4818-85CE-A0B24D43C1FE}"/>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Freeform 13">
                <a:extLst>
                  <a:ext uri="{FF2B5EF4-FFF2-40B4-BE49-F238E27FC236}">
                    <a16:creationId xmlns:a16="http://schemas.microsoft.com/office/drawing/2014/main" id="{774CBD0A-32A7-4F80-8727-4DDC9B3BD962}"/>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4">
                <a:extLst>
                  <a:ext uri="{FF2B5EF4-FFF2-40B4-BE49-F238E27FC236}">
                    <a16:creationId xmlns:a16="http://schemas.microsoft.com/office/drawing/2014/main" id="{3F2752C7-0E47-424B-9082-BA626C4867E5}"/>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5">
                <a:extLst>
                  <a:ext uri="{FF2B5EF4-FFF2-40B4-BE49-F238E27FC236}">
                    <a16:creationId xmlns:a16="http://schemas.microsoft.com/office/drawing/2014/main" id="{7B0B83B5-C72C-474F-8569-D8A6410516F2}"/>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6">
                <a:extLst>
                  <a:ext uri="{FF2B5EF4-FFF2-40B4-BE49-F238E27FC236}">
                    <a16:creationId xmlns:a16="http://schemas.microsoft.com/office/drawing/2014/main" id="{A68F4AB2-8B3E-4A11-94CC-4A321E8D1EE1}"/>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7">
                <a:extLst>
                  <a:ext uri="{FF2B5EF4-FFF2-40B4-BE49-F238E27FC236}">
                    <a16:creationId xmlns:a16="http://schemas.microsoft.com/office/drawing/2014/main" id="{7430BBCB-2E72-4DA3-9D75-C28DCC5ADCAC}"/>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8">
                <a:extLst>
                  <a:ext uri="{FF2B5EF4-FFF2-40B4-BE49-F238E27FC236}">
                    <a16:creationId xmlns:a16="http://schemas.microsoft.com/office/drawing/2014/main" id="{C3AC30AA-3406-4754-B69E-7560A5525A2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9">
                <a:extLst>
                  <a:ext uri="{FF2B5EF4-FFF2-40B4-BE49-F238E27FC236}">
                    <a16:creationId xmlns:a16="http://schemas.microsoft.com/office/drawing/2014/main" id="{7DDEEC5C-39B5-4FCB-B56C-AC78A81AC5B4}"/>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20">
                <a:extLst>
                  <a:ext uri="{FF2B5EF4-FFF2-40B4-BE49-F238E27FC236}">
                    <a16:creationId xmlns:a16="http://schemas.microsoft.com/office/drawing/2014/main" id="{ABB83F7E-7160-49A4-890A-674FD9DD94B2}"/>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Oval 101">
                <a:extLst>
                  <a:ext uri="{FF2B5EF4-FFF2-40B4-BE49-F238E27FC236}">
                    <a16:creationId xmlns:a16="http://schemas.microsoft.com/office/drawing/2014/main" id="{136C9D0E-6010-41BA-91F7-839F437ABAB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52D67662-75C3-47A1-8909-4C548466198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7A4D4250-EDA7-4A72-A559-EE2D5C854DAF}"/>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8ACC78AF-D0C0-4AE1-8EAA-674CF9B5754C}"/>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Freeform 25">
                <a:extLst>
                  <a:ext uri="{FF2B5EF4-FFF2-40B4-BE49-F238E27FC236}">
                    <a16:creationId xmlns:a16="http://schemas.microsoft.com/office/drawing/2014/main" id="{E3757448-C02D-4E65-B17A-CD28BCEB7DC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73532E96-C6CE-4B42-9BB3-13B1FD6206E1}"/>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F4388A6B-570C-42CD-AAFB-6AB27D7F58AD}"/>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02E4807-C059-4852-9AFF-8E687C287409}"/>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Freeform 29">
                <a:extLst>
                  <a:ext uri="{FF2B5EF4-FFF2-40B4-BE49-F238E27FC236}">
                    <a16:creationId xmlns:a16="http://schemas.microsoft.com/office/drawing/2014/main" id="{6A1CF96C-6C43-4B2A-B6B0-A53C5625198D}"/>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A20CB881-23BD-4C69-B83E-41A6B6367A6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5E7E4793-8657-4374-920C-617E3603B66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32">
                <a:extLst>
                  <a:ext uri="{FF2B5EF4-FFF2-40B4-BE49-F238E27FC236}">
                    <a16:creationId xmlns:a16="http://schemas.microsoft.com/office/drawing/2014/main" id="{63397122-5D8E-4B0B-9B0F-299AF5765F4E}"/>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3">
                <a:extLst>
                  <a:ext uri="{FF2B5EF4-FFF2-40B4-BE49-F238E27FC236}">
                    <a16:creationId xmlns:a16="http://schemas.microsoft.com/office/drawing/2014/main" id="{E8A4EC8D-DDF8-478E-ACB7-6598A575AB2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4">
                <a:extLst>
                  <a:ext uri="{FF2B5EF4-FFF2-40B4-BE49-F238E27FC236}">
                    <a16:creationId xmlns:a16="http://schemas.microsoft.com/office/drawing/2014/main" id="{46882F79-F2A4-4BD5-8657-8CBB5834A9B1}"/>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5">
                <a:extLst>
                  <a:ext uri="{FF2B5EF4-FFF2-40B4-BE49-F238E27FC236}">
                    <a16:creationId xmlns:a16="http://schemas.microsoft.com/office/drawing/2014/main" id="{1794560F-C1B5-409B-AB00-C0FF121F6DF8}"/>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6">
                <a:extLst>
                  <a:ext uri="{FF2B5EF4-FFF2-40B4-BE49-F238E27FC236}">
                    <a16:creationId xmlns:a16="http://schemas.microsoft.com/office/drawing/2014/main" id="{61FEC112-C04A-4F59-B583-68F545A2A948}"/>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7">
                <a:extLst>
                  <a:ext uri="{FF2B5EF4-FFF2-40B4-BE49-F238E27FC236}">
                    <a16:creationId xmlns:a16="http://schemas.microsoft.com/office/drawing/2014/main" id="{6C6B047B-E455-4653-8FEA-B57D72BE9E0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8">
                <a:extLst>
                  <a:ext uri="{FF2B5EF4-FFF2-40B4-BE49-F238E27FC236}">
                    <a16:creationId xmlns:a16="http://schemas.microsoft.com/office/drawing/2014/main" id="{0871CCB6-0E69-4051-82AF-D408F8E4B84C}"/>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9">
                <a:extLst>
                  <a:ext uri="{FF2B5EF4-FFF2-40B4-BE49-F238E27FC236}">
                    <a16:creationId xmlns:a16="http://schemas.microsoft.com/office/drawing/2014/main" id="{F8B661D5-7AEF-4DBE-A3C8-83117B648AAA}"/>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61B2E2CF-9F48-46BE-B4A5-55E082CF025E}"/>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8787C3FF-D14C-4BFB-BD4B-441756BB801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BF018551-F9E9-40B1-A008-1BC4E3F44C2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13EE294D-D728-49C1-BAC5-9FB7F002358C}"/>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24257021-F968-431B-AB01-34B77FB5325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0A1EB780-1805-47D9-8CAA-9EBFAF1D8423}"/>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1310C791-3B72-4F76-B2CC-18CB0FF3082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9B728B92-55DA-405F-8A4F-685597F3262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48">
                <a:extLst>
                  <a:ext uri="{FF2B5EF4-FFF2-40B4-BE49-F238E27FC236}">
                    <a16:creationId xmlns:a16="http://schemas.microsoft.com/office/drawing/2014/main" id="{8E0239F7-C910-44D0-B9E3-7A0F96F2DAD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66AB3FDD-4050-49FF-8E09-41D08BA036D0}"/>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50">
                <a:extLst>
                  <a:ext uri="{FF2B5EF4-FFF2-40B4-BE49-F238E27FC236}">
                    <a16:creationId xmlns:a16="http://schemas.microsoft.com/office/drawing/2014/main" id="{097A098E-8DE5-4925-8281-BB9E6D5119E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29C881AF-8A73-4B6F-BF45-11A0AEB5EB0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Rectangle 132">
                <a:extLst>
                  <a:ext uri="{FF2B5EF4-FFF2-40B4-BE49-F238E27FC236}">
                    <a16:creationId xmlns:a16="http://schemas.microsoft.com/office/drawing/2014/main" id="{1A9C3FD9-9393-4E51-975A-207F3EE83E49}"/>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53">
                <a:extLst>
                  <a:ext uri="{FF2B5EF4-FFF2-40B4-BE49-F238E27FC236}">
                    <a16:creationId xmlns:a16="http://schemas.microsoft.com/office/drawing/2014/main" id="{392AEE0E-8316-4751-A800-01085D95B95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5">
                <a:extLst>
                  <a:ext uri="{FF2B5EF4-FFF2-40B4-BE49-F238E27FC236}">
                    <a16:creationId xmlns:a16="http://schemas.microsoft.com/office/drawing/2014/main" id="{C6223D5E-7C88-4F18-9CCA-8627949C059C}"/>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6" name="Freeform 59">
                <a:extLst>
                  <a:ext uri="{FF2B5EF4-FFF2-40B4-BE49-F238E27FC236}">
                    <a16:creationId xmlns:a16="http://schemas.microsoft.com/office/drawing/2014/main" id="{F860C23C-A04A-445F-83E8-F78400408E52}"/>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60">
                <a:extLst>
                  <a:ext uri="{FF2B5EF4-FFF2-40B4-BE49-F238E27FC236}">
                    <a16:creationId xmlns:a16="http://schemas.microsoft.com/office/drawing/2014/main" id="{B7454937-F226-4127-86E9-B8289E7CEE1E}"/>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Rectangle 137">
                <a:extLst>
                  <a:ext uri="{FF2B5EF4-FFF2-40B4-BE49-F238E27FC236}">
                    <a16:creationId xmlns:a16="http://schemas.microsoft.com/office/drawing/2014/main" id="{2B04A57B-C1AD-4866-A091-F41D5C5D53D5}"/>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2">
                <a:extLst>
                  <a:ext uri="{FF2B5EF4-FFF2-40B4-BE49-F238E27FC236}">
                    <a16:creationId xmlns:a16="http://schemas.microsoft.com/office/drawing/2014/main" id="{66CA1506-2828-498B-BDCF-5EECF74F6B03}"/>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F3CD89B5-1060-427B-8A4A-62EB7E0FD074}"/>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4">
                <a:extLst>
                  <a:ext uri="{FF2B5EF4-FFF2-40B4-BE49-F238E27FC236}">
                    <a16:creationId xmlns:a16="http://schemas.microsoft.com/office/drawing/2014/main" id="{7AEE98D0-B305-47FA-9C23-85459E3402A3}"/>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5">
                <a:extLst>
                  <a:ext uri="{FF2B5EF4-FFF2-40B4-BE49-F238E27FC236}">
                    <a16:creationId xmlns:a16="http://schemas.microsoft.com/office/drawing/2014/main" id="{13BFA771-D7F1-4FE5-9FEE-D1FF9CA2114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Rectangle 142">
                <a:extLst>
                  <a:ext uri="{FF2B5EF4-FFF2-40B4-BE49-F238E27FC236}">
                    <a16:creationId xmlns:a16="http://schemas.microsoft.com/office/drawing/2014/main" id="{FE61A8F6-C4FC-4175-BE3E-B7E5DB20229C}"/>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0090C396-50A8-4958-8A95-4BD87042FF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Freeform 68">
                <a:extLst>
                  <a:ext uri="{FF2B5EF4-FFF2-40B4-BE49-F238E27FC236}">
                    <a16:creationId xmlns:a16="http://schemas.microsoft.com/office/drawing/2014/main" id="{EF081CBD-51F1-42B6-8CC8-B79B29EE3A90}"/>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9">
                <a:extLst>
                  <a:ext uri="{FF2B5EF4-FFF2-40B4-BE49-F238E27FC236}">
                    <a16:creationId xmlns:a16="http://schemas.microsoft.com/office/drawing/2014/main" id="{9D93D0F1-147A-4C24-86BF-7E39EE2B409F}"/>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70">
                <a:extLst>
                  <a:ext uri="{FF2B5EF4-FFF2-40B4-BE49-F238E27FC236}">
                    <a16:creationId xmlns:a16="http://schemas.microsoft.com/office/drawing/2014/main" id="{A46F88DD-DC58-4980-B110-0F31DFDA7498}"/>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Rectangle 147">
                <a:extLst>
                  <a:ext uri="{FF2B5EF4-FFF2-40B4-BE49-F238E27FC236}">
                    <a16:creationId xmlns:a16="http://schemas.microsoft.com/office/drawing/2014/main" id="{57791E67-03D9-4553-BC26-3015B6C7405F}"/>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2">
                <a:extLst>
                  <a:ext uri="{FF2B5EF4-FFF2-40B4-BE49-F238E27FC236}">
                    <a16:creationId xmlns:a16="http://schemas.microsoft.com/office/drawing/2014/main" id="{58274EBA-DE25-4623-B657-78E6E62FE0B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3">
                <a:extLst>
                  <a:ext uri="{FF2B5EF4-FFF2-40B4-BE49-F238E27FC236}">
                    <a16:creationId xmlns:a16="http://schemas.microsoft.com/office/drawing/2014/main" id="{DEB9FE36-FA08-4FB3-A49D-6F7B57AEC151}"/>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Rectangle 150">
                <a:extLst>
                  <a:ext uri="{FF2B5EF4-FFF2-40B4-BE49-F238E27FC236}">
                    <a16:creationId xmlns:a16="http://schemas.microsoft.com/office/drawing/2014/main" id="{3F3B70EC-4488-476B-8434-424F19C9FAA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5">
                <a:extLst>
                  <a:ext uri="{FF2B5EF4-FFF2-40B4-BE49-F238E27FC236}">
                    <a16:creationId xmlns:a16="http://schemas.microsoft.com/office/drawing/2014/main" id="{893CB9C3-89D7-4418-A207-E997283CC2B4}"/>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C55455F-91F7-4E24-B3C6-029AAEE5D94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4" name="Freeform 80">
                <a:extLst>
                  <a:ext uri="{FF2B5EF4-FFF2-40B4-BE49-F238E27FC236}">
                    <a16:creationId xmlns:a16="http://schemas.microsoft.com/office/drawing/2014/main" id="{732AC7AA-4EB4-4F49-9711-DDCC31051BEE}"/>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9890C29C-7F11-4A63-8F78-4BA22098F615}"/>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83">
                <a:extLst>
                  <a:ext uri="{FF2B5EF4-FFF2-40B4-BE49-F238E27FC236}">
                    <a16:creationId xmlns:a16="http://schemas.microsoft.com/office/drawing/2014/main" id="{43577BF1-C08E-4F40-8BD2-3C06BAB57E85}"/>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4">
                <a:extLst>
                  <a:ext uri="{FF2B5EF4-FFF2-40B4-BE49-F238E27FC236}">
                    <a16:creationId xmlns:a16="http://schemas.microsoft.com/office/drawing/2014/main" id="{4AD73CBF-2CCF-4AE6-9D14-D97F441DE67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8" name="Freeform 85">
                <a:extLst>
                  <a:ext uri="{FF2B5EF4-FFF2-40B4-BE49-F238E27FC236}">
                    <a16:creationId xmlns:a16="http://schemas.microsoft.com/office/drawing/2014/main" id="{215816CE-1A21-435E-A546-CC1F2CB024D0}"/>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6">
                <a:extLst>
                  <a:ext uri="{FF2B5EF4-FFF2-40B4-BE49-F238E27FC236}">
                    <a16:creationId xmlns:a16="http://schemas.microsoft.com/office/drawing/2014/main" id="{86EDEA47-6848-44D0-84A6-311F2F91113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3" name="Picture 82">
              <a:extLst>
                <a:ext uri="{FF2B5EF4-FFF2-40B4-BE49-F238E27FC236}">
                  <a16:creationId xmlns:a16="http://schemas.microsoft.com/office/drawing/2014/main" id="{1D7D1709-8019-48B3-B6FF-2C939B5ECB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4" name="Picture 83">
              <a:extLst>
                <a:ext uri="{FF2B5EF4-FFF2-40B4-BE49-F238E27FC236}">
                  <a16:creationId xmlns:a16="http://schemas.microsoft.com/office/drawing/2014/main" id="{B71E3DA3-7334-4AF0-A322-0DC724A1F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5" name="Picture 84">
              <a:extLst>
                <a:ext uri="{FF2B5EF4-FFF2-40B4-BE49-F238E27FC236}">
                  <a16:creationId xmlns:a16="http://schemas.microsoft.com/office/drawing/2014/main" id="{E2053168-8CE5-415B-8EBA-776EA0D51AF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0731984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05733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26877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solidFill>
                  <a:schemeClr val="bg1"/>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38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205743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479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fld id="{7E9FC3B2-7427-45B9-9716-09A51B99EE46}" type="datetime1">
              <a:rPr lang="en-US" smtClean="0"/>
              <a:t>5/11/2020</a:t>
            </a:fld>
            <a:endParaRPr lang="en-US"/>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45618512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2362152"/>
      </p:ext>
    </p:extLst>
  </p:cSld>
  <p:clrMapOvr>
    <a:masterClrMapping/>
  </p:clrMapOvr>
  <p:transition>
    <p:fade/>
  </p:transition>
  <p:extLst>
    <p:ext uri="{DCECCB84-F9BA-43D5-87BE-67443E8EF086}">
      <p15:sldGuideLst xmlns:p15="http://schemas.microsoft.com/office/powerpoint/2012/main"/>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4931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25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5945908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5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42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24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46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571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4739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150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72536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88950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412096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146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28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0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383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11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5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363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473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6579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9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65825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093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48457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126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3070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9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68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2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412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11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981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5236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15725281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2537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178716382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414614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05274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4966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1"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172575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6023361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070718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232286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923889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06633662"/>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5598057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798493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3778106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7145124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3756783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7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903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57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60188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30754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87706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2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38939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430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867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74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799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8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58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50701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742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1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theme" Target="../theme/theme10.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image" Target="../media/image38.png"/><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image" Target="../media/image18.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slideLayout" Target="../slideLayouts/slideLayout241.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image" Target="../media/image1.emf"/><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image" Target="../media/image18.emf"/><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1.emf"/><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1.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theme" Target="../theme/theme4.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image" Target="../media/image19.png"/><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theme" Target="../theme/theme5.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image" Target="../media/image1.emf"/><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theme" Target="../theme/theme6.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image" Target="../media/image1.emf"/><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theme" Target="../theme/theme7.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theme" Target="../theme/theme8.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image" Target="../media/image1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theme" Target="../theme/theme9.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image" Target="../media/image34.png"/><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61604275"/>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597089"/>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5" r:id="rId28"/>
    <p:sldLayoutId id="2147484981"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7181363"/>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3" r:id="rId19"/>
    <p:sldLayoutId id="2147485005" r:id="rId20"/>
    <p:sldLayoutId id="2147485006" r:id="rId2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575341"/>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982"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4604382"/>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0"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1"/>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57286629"/>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71"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46699"/>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76006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73" r:id="rId20"/>
    <p:sldLayoutId id="2147485013" r:id="rId21"/>
    <p:sldLayoutId id="2147485014" r:id="rId22"/>
    <p:sldLayoutId id="2147485016" r:id="rId23"/>
    <p:sldLayoutId id="2147485017"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548237"/>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6068380"/>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04808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rich.mcbrine@microsoft.com" TargetMode="Externa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6.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2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8.png"/><Relationship Id="rId1" Type="http://schemas.openxmlformats.org/officeDocument/2006/relationships/slideLayout" Target="../slideLayouts/slideLayout218.xml"/><Relationship Id="rId5" Type="http://schemas.openxmlformats.org/officeDocument/2006/relationships/image" Target="../media/image80.png"/><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18.xml"/><Relationship Id="rId5" Type="http://schemas.openxmlformats.org/officeDocument/2006/relationships/image" Target="../media/image83.png"/><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1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1.xml"/><Relationship Id="rId1" Type="http://schemas.openxmlformats.org/officeDocument/2006/relationships/slideLayout" Target="../slideLayouts/slideLayout218.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2.xml"/><Relationship Id="rId1" Type="http://schemas.openxmlformats.org/officeDocument/2006/relationships/slideLayout" Target="../slideLayouts/slideLayout218.xml"/><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jpeg"/><Relationship Id="rId1" Type="http://schemas.openxmlformats.org/officeDocument/2006/relationships/slideLayout" Target="../slideLayouts/slideLayout218.xml"/><Relationship Id="rId5" Type="http://schemas.openxmlformats.org/officeDocument/2006/relationships/image" Target="../media/image88.png"/><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3.xml"/><Relationship Id="rId1" Type="http://schemas.openxmlformats.org/officeDocument/2006/relationships/slideLayout" Target="../slideLayouts/slideLayout218.xml"/><Relationship Id="rId4" Type="http://schemas.openxmlformats.org/officeDocument/2006/relationships/image" Target="../media/image89.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39.xml"/><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50.xml"/><Relationship Id="rId5" Type="http://schemas.openxmlformats.org/officeDocument/2006/relationships/image" Target="../media/image51.png"/><Relationship Id="rId4" Type="http://schemas.openxmlformats.org/officeDocument/2006/relationships/image" Target="../media/image50.png"/></Relationships>
</file>

<file path=ppt/slides/_rels/slide20.xml.rels><?xml version="1.0" encoding="UTF-8" standalone="yes"?>
<Relationships xmlns="http://schemas.openxmlformats.org/package/2006/relationships"><Relationship Id="rId2" Type="http://schemas.openxmlformats.org/officeDocument/2006/relationships/hyperlink" Target="https://aka.ms/DesktopAppAssure/" TargetMode="External"/><Relationship Id="rId1" Type="http://schemas.openxmlformats.org/officeDocument/2006/relationships/slideLayout" Target="../slideLayouts/slideLayout217.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70.png"/><Relationship Id="rId5" Type="http://schemas.openxmlformats.org/officeDocument/2006/relationships/image" Target="../media/image69.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hyperlink" Target="https://azure.microsoft.com/en-us/pricing/details/virtual-desktop" TargetMode="Externa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hyperlink" Target="https://azure.microsoft.com/en-us/pricing/details/virtual-desktop" TargetMode="Externa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7" Type="http://schemas.openxmlformats.org/officeDocument/2006/relationships/image" Target="../media/image94.png"/><Relationship Id="rId2" Type="http://schemas.openxmlformats.org/officeDocument/2006/relationships/hyperlink" Target="https://azure.microsoft.com/en-us/pricing/calculator/?service=virtual-desktop" TargetMode="External"/><Relationship Id="rId1" Type="http://schemas.openxmlformats.org/officeDocument/2006/relationships/slideLayout" Target="../slideLayouts/slideLayout218.xml"/><Relationship Id="rId6" Type="http://schemas.openxmlformats.org/officeDocument/2006/relationships/hyperlink" Target="https://docs.microsoft.com/en-us/azure/virtual-desktop/set-up-scaling-script" TargetMode="External"/><Relationship Id="rId5" Type="http://schemas.openxmlformats.org/officeDocument/2006/relationships/hyperlink" Target="https://docs.microsoft.com/en-us/azure/automation/automation-solution-vm-management" TargetMode="External"/><Relationship Id="rId4" Type="http://schemas.openxmlformats.org/officeDocument/2006/relationships/hyperlink" Target="https://azure.microsoft.com/en-us/pricing/hybrid-benefi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virtual-desktop/customize-rdp-properties" TargetMode="External"/><Relationship Id="rId2" Type="http://schemas.openxmlformats.org/officeDocument/2006/relationships/hyperlink" Target="https://docs.microsoft.com/en-us/azure/virtual-desktop/configure-vm-gpu" TargetMode="External"/><Relationship Id="rId1" Type="http://schemas.openxmlformats.org/officeDocument/2006/relationships/slideLayout" Target="../slideLayouts/slideLayout218.xml"/><Relationship Id="rId5" Type="http://schemas.openxmlformats.org/officeDocument/2006/relationships/hyperlink" Target="https://docs.microsoft.com/en-us/azure/virtual-desktop/install-office-on-wvd-master-image" TargetMode="External"/><Relationship Id="rId4" Type="http://schemas.openxmlformats.org/officeDocument/2006/relationships/hyperlink" Target="http://purerds.org/windows-virtual-desktop/windows-virtual-desktop-shadowin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pricing/details/virtual-desktop/" TargetMode="External"/><Relationship Id="rId7"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115.xml"/><Relationship Id="rId6" Type="http://schemas.openxmlformats.org/officeDocument/2006/relationships/hyperlink" Target="https://azure.microsoft.com/en-us/services/virtual-desktop/assessment/" TargetMode="External"/><Relationship Id="rId5" Type="http://schemas.openxmlformats.org/officeDocument/2006/relationships/hyperlink" Target="https://docs.microsoft.com/en-us/azure/virtual-desktop/bandwidth-recommendations" TargetMode="External"/><Relationship Id="rId4" Type="http://schemas.openxmlformats.org/officeDocument/2006/relationships/hyperlink" Target="https://azure.microsoft.com/en-us/pricing/calculator/?service=virtual-desktop"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en-us/azure/virtual-desktop/bandwidth-recommendations" TargetMode="External"/><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9.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19.xml"/><Relationship Id="rId1" Type="http://schemas.openxmlformats.org/officeDocument/2006/relationships/vmlDrawing" Target="../drawings/vmlDrawing1.vml"/><Relationship Id="rId6" Type="http://schemas.openxmlformats.org/officeDocument/2006/relationships/image" Target="../media/image97.emf"/><Relationship Id="rId5" Type="http://schemas.openxmlformats.org/officeDocument/2006/relationships/package" Target="../embeddings/Microsoft_Excel_Worksheet1.xlsx"/><Relationship Id="rId4" Type="http://schemas.openxmlformats.org/officeDocument/2006/relationships/image" Target="../media/image9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2.xml.rels><?xml version="1.0" encoding="UTF-8" standalone="yes"?>
<Relationships xmlns="http://schemas.openxmlformats.org/package/2006/relationships"><Relationship Id="rId3" Type="http://schemas.openxmlformats.org/officeDocument/2006/relationships/hyperlink" Target="https://techcommunity.microsoft.com/t5/itops-talk-blog/windows-virtual-desktop-spring-update-enters-public-preview/ba-p/1340245" TargetMode="External"/><Relationship Id="rId2" Type="http://schemas.openxmlformats.org/officeDocument/2006/relationships/image" Target="../media/image98.png"/><Relationship Id="rId1" Type="http://schemas.openxmlformats.org/officeDocument/2006/relationships/slideLayout" Target="../slideLayouts/slideLayout116.xml"/><Relationship Id="rId4" Type="http://schemas.openxmlformats.org/officeDocument/2006/relationships/hyperlink" Target="https://www.christiaanbrinkhoff.com/2020/05/01/windows-virtual-desktop-technical-2020-spring-update-arm-based-model-deployment-walkthrough/"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5.xml"/></Relationships>
</file>

<file path=ppt/slides/_rels/slide3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135.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sv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13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0.png"/><Relationship Id="rId4"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1.png"/><Relationship Id="rId4"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2.png"/><Relationship Id="rId4"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13.png"/><Relationship Id="rId4"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14.png"/><Relationship Id="rId4"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15.png"/><Relationship Id="rId4"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16.png"/><Relationship Id="rId4"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8" Type="http://schemas.openxmlformats.org/officeDocument/2006/relationships/hyperlink" Target="https://www.youtube.com/watch?v=-341VcvMJk8" TargetMode="External"/><Relationship Id="rId3" Type="http://schemas.openxmlformats.org/officeDocument/2006/relationships/hyperlink" Target="https://techcommunity.microsoft.com/t5/Windows-IT-Pro-Blog/Getting-started-with-Windows-Virtual-Desktop/ba-p/391054" TargetMode="External"/><Relationship Id="rId7" Type="http://schemas.openxmlformats.org/officeDocument/2006/relationships/hyperlink" Target="https://www.youtube.com/watch?v=kvEjX_NOfxk" TargetMode="External"/><Relationship Id="rId12" Type="http://schemas.openxmlformats.org/officeDocument/2006/relationships/hyperlink" Target="https://docs.microsoft.com/en-us/azure/virtual-desktop/manage-app-groups" TargetMode="External"/><Relationship Id="rId2" Type="http://schemas.openxmlformats.org/officeDocument/2006/relationships/notesSlide" Target="../notesSlides/notesSlide28.xml"/><Relationship Id="rId1" Type="http://schemas.openxmlformats.org/officeDocument/2006/relationships/slideLayout" Target="../slideLayouts/slideLayout115.xml"/><Relationship Id="rId6" Type="http://schemas.openxmlformats.org/officeDocument/2006/relationships/hyperlink" Target="https://www.youtube.com/playlist?list=PL-V4YVm6AmwXGvQ46W8mHkpvm6S5IIitK" TargetMode="External"/><Relationship Id="rId11" Type="http://schemas.openxmlformats.org/officeDocument/2006/relationships/hyperlink" Target="https://docs.microsoft.com/en-us/azure/virtual-desktop/create-host-pools-azure-marketplace" TargetMode="External"/><Relationship Id="rId5" Type="http://schemas.openxmlformats.org/officeDocument/2006/relationships/hyperlink" Target="https://techcommunity.microsoft.com/t5/Windows-Virtual-Desktop/Webcast-resource-guide-All-you-need-to-know-about-Windows/m-p/675771" TargetMode="External"/><Relationship Id="rId10" Type="http://schemas.openxmlformats.org/officeDocument/2006/relationships/hyperlink" Target="https://docs.microsoft.com/en-us/azure/virtual-desktop/create-service-principal-role-powershell" TargetMode="External"/><Relationship Id="rId4" Type="http://schemas.openxmlformats.org/officeDocument/2006/relationships/hyperlink" Target="https://info.microsoft.com/US-NOGEP-WBNR-FY19-06Jun-06-ON24-Virtual-Event-1996_02Registration-Form-in-Body.html" TargetMode="External"/><Relationship Id="rId9" Type="http://schemas.openxmlformats.org/officeDocument/2006/relationships/hyperlink" Target="https://docs.microsoft.com/en-us/azure/virtual-desktop/tenant-setup-azure-active-directory"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nam06.safelinks.protection.outlook.com/?url=https%3A%2F%2Fteams.microsoft.com%2Fl%2Fteam%2F19%253a20f19f80956b4dda9d38dce27a0822de%2540thread.skype%2Fconversations%3FgroupId%3De4279e71-6a55-4e73-a82f-2e3e475a8849%26tenantId%3D72f988bf-86f1-41af-91ab-2d7cd011db47&amp;data=02%7C01%7CRich.McBrine%40microsoft.com%7C376045a2928a4987936608d6ee74ed7a%7C72f988bf86f141af91ab2d7cd011db47%7C1%7C0%7C636958583295763416&amp;sdata=inUhgTIbcCU4RDpVaz3wm8QzLS5a4hJ7RGYELC05%2Fo4%3D&amp;reserved=0" TargetMode="External"/><Relationship Id="rId3" Type="http://schemas.openxmlformats.org/officeDocument/2006/relationships/hyperlink" Target="https://www.youtube.com/channel/UCFFl4q9VC-nquBdCnQ5igrQ" TargetMode="External"/><Relationship Id="rId7" Type="http://schemas.openxmlformats.org/officeDocument/2006/relationships/hyperlink" Target="https://aka.ms/EDUdatacommunities" TargetMode="External"/><Relationship Id="rId2" Type="http://schemas.openxmlformats.org/officeDocument/2006/relationships/hyperlink" Target="https://aka.ms/edu/azurehour" TargetMode="External"/><Relationship Id="rId1" Type="http://schemas.openxmlformats.org/officeDocument/2006/relationships/slideLayout" Target="../slideLayouts/slideLayout116.xml"/><Relationship Id="rId6" Type="http://schemas.openxmlformats.org/officeDocument/2006/relationships/hyperlink" Target="https://aka.ms/MK12datacommunity" TargetMode="External"/><Relationship Id="rId5" Type="http://schemas.openxmlformats.org/officeDocument/2006/relationships/hyperlink" Target="https://aka.ms/MHEdatacommunity" TargetMode="External"/><Relationship Id="rId4" Type="http://schemas.openxmlformats.org/officeDocument/2006/relationships/hyperlink" Target="https://github.com/Microsoft-USEduAzure"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xml"/><Relationship Id="rId1" Type="http://schemas.openxmlformats.org/officeDocument/2006/relationships/slideLayout" Target="../slideLayouts/slideLayout23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56.png"/><Relationship Id="rId2" Type="http://schemas.openxmlformats.org/officeDocument/2006/relationships/slideLayout" Target="../slideLayouts/slideLayout217.xml"/><Relationship Id="rId1" Type="http://schemas.openxmlformats.org/officeDocument/2006/relationships/tags" Target="../tags/tag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1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21.xml"/><Relationship Id="rId6" Type="http://schemas.microsoft.com/office/2007/relationships/hdphoto" Target="../media/hdphoto1.wdp"/><Relationship Id="rId11" Type="http://schemas.openxmlformats.org/officeDocument/2006/relationships/image" Target="../media/image73.svg"/><Relationship Id="rId5" Type="http://schemas.openxmlformats.org/officeDocument/2006/relationships/image" Target="../media/image68.png"/><Relationship Id="rId10" Type="http://schemas.openxmlformats.org/officeDocument/2006/relationships/image" Target="../media/image72.png"/><Relationship Id="rId4" Type="http://schemas.openxmlformats.org/officeDocument/2006/relationships/image" Target="../media/image67.svg"/><Relationship Id="rId9"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41.x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DF50-B208-485E-95AE-1EA1EEFBA28A}"/>
              </a:ext>
            </a:extLst>
          </p:cNvPr>
          <p:cNvSpPr>
            <a:spLocks noGrp="1"/>
          </p:cNvSpPr>
          <p:nvPr>
            <p:ph type="title"/>
          </p:nvPr>
        </p:nvSpPr>
        <p:spPr/>
        <p:txBody>
          <a:bodyPr/>
          <a:lstStyle/>
          <a:p>
            <a:r>
              <a:rPr lang="en-US" dirty="0"/>
              <a:t>Agenda – WVD Discussion</a:t>
            </a:r>
          </a:p>
        </p:txBody>
      </p:sp>
      <p:sp>
        <p:nvSpPr>
          <p:cNvPr id="3" name="Text Placeholder 2">
            <a:extLst>
              <a:ext uri="{FF2B5EF4-FFF2-40B4-BE49-F238E27FC236}">
                <a16:creationId xmlns:a16="http://schemas.microsoft.com/office/drawing/2014/main" id="{5A692516-01ED-4671-BC3B-9572234ACBF1}"/>
              </a:ext>
            </a:extLst>
          </p:cNvPr>
          <p:cNvSpPr>
            <a:spLocks noGrp="1"/>
          </p:cNvSpPr>
          <p:nvPr>
            <p:ph type="body" sz="quarter" idx="10"/>
          </p:nvPr>
        </p:nvSpPr>
        <p:spPr>
          <a:xfrm>
            <a:off x="584200" y="1435497"/>
            <a:ext cx="11018520" cy="2954655"/>
          </a:xfrm>
        </p:spPr>
        <p:txBody>
          <a:bodyPr/>
          <a:lstStyle/>
          <a:p>
            <a:pPr lvl="0"/>
            <a:r>
              <a:rPr lang="en-US" sz="2400" dirty="0"/>
              <a:t>Introductions</a:t>
            </a:r>
          </a:p>
          <a:p>
            <a:pPr lvl="0"/>
            <a:r>
              <a:rPr lang="en-US" sz="2400" dirty="0"/>
              <a:t>Discuss your institution’s VDI today &amp; what the team is looking for in terms of key capabilities or outcomes</a:t>
            </a:r>
          </a:p>
          <a:p>
            <a:pPr lvl="0"/>
            <a:r>
              <a:rPr lang="en-US" sz="2400" dirty="0"/>
              <a:t>Walk through WVD in the context of your goals, including in-depth demos</a:t>
            </a:r>
          </a:p>
          <a:p>
            <a:pPr lvl="0"/>
            <a:r>
              <a:rPr lang="en-US" sz="2400" dirty="0"/>
              <a:t>Discuss where there is a good fit/where we see gaps</a:t>
            </a:r>
          </a:p>
          <a:p>
            <a:pPr lvl="0"/>
            <a:r>
              <a:rPr lang="en-US" sz="2400" dirty="0"/>
              <a:t>Wrap up &amp; agree on next steps and open action items</a:t>
            </a:r>
          </a:p>
          <a:p>
            <a:endParaRPr lang="en-US" sz="2400" dirty="0"/>
          </a:p>
        </p:txBody>
      </p:sp>
      <p:sp>
        <p:nvSpPr>
          <p:cNvPr id="4" name="Text Placeholder 4">
            <a:extLst>
              <a:ext uri="{FF2B5EF4-FFF2-40B4-BE49-F238E27FC236}">
                <a16:creationId xmlns:a16="http://schemas.microsoft.com/office/drawing/2014/main" id="{9E91CD9D-7D73-4600-93C8-BCA5F64FA6F1}"/>
              </a:ext>
            </a:extLst>
          </p:cNvPr>
          <p:cNvSpPr txBox="1">
            <a:spLocks/>
          </p:cNvSpPr>
          <p:nvPr/>
        </p:nvSpPr>
        <p:spPr>
          <a:xfrm>
            <a:off x="584200" y="5169694"/>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2"/>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spTree>
    <p:extLst>
      <p:ext uri="{BB962C8B-B14F-4D97-AF65-F5344CB8AC3E}">
        <p14:creationId xmlns:p14="http://schemas.microsoft.com/office/powerpoint/2010/main" val="67448005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8734367" cy="557076"/>
          </a:xfrm>
        </p:spPr>
        <p:txBody>
          <a:bodyPr/>
          <a:lstStyle/>
          <a:p>
            <a:r>
              <a:rPr lang="en-US" sz="3200" dirty="0"/>
              <a:t>Many Solutions Offer A Dedicated VM per User</a:t>
            </a:r>
          </a:p>
        </p:txBody>
      </p:sp>
      <p:pic>
        <p:nvPicPr>
          <p:cNvPr id="3" name="2 - VDI Typical Deployment">
            <a:hlinkClick r:id="" action="ppaction://media"/>
            <a:extLst>
              <a:ext uri="{FF2B5EF4-FFF2-40B4-BE49-F238E27FC236}">
                <a16:creationId xmlns:a16="http://schemas.microsoft.com/office/drawing/2014/main" id="{20E8ECEA-DAFD-43B1-B7D2-3334969C05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1" y="1562793"/>
            <a:ext cx="8054107" cy="4530435"/>
          </a:xfrm>
          <a:prstGeom prst="rect">
            <a:avLst/>
          </a:prstGeom>
        </p:spPr>
      </p:pic>
      <p:sp>
        <p:nvSpPr>
          <p:cNvPr id="4" name="TextBox 3">
            <a:extLst>
              <a:ext uri="{FF2B5EF4-FFF2-40B4-BE49-F238E27FC236}">
                <a16:creationId xmlns:a16="http://schemas.microsoft.com/office/drawing/2014/main" id="{C066EA23-5B26-4F9A-8B2C-5E65D9F8741E}"/>
              </a:ext>
            </a:extLst>
          </p:cNvPr>
          <p:cNvSpPr txBox="1"/>
          <p:nvPr/>
        </p:nvSpPr>
        <p:spPr>
          <a:xfrm>
            <a:off x="393007" y="1554481"/>
            <a:ext cx="3006898" cy="441351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1VM/User ~$24 per VM* </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5 days/week</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8 hours/day</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200 hour est.</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$120/month</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VMs largely underutilized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u="sng" dirty="0">
                <a:gradFill>
                  <a:gsLst>
                    <a:gs pos="2917">
                      <a:srgbClr val="1A1A1A"/>
                    </a:gs>
                    <a:gs pos="30000">
                      <a:srgbClr val="1A1A1A"/>
                    </a:gs>
                  </a:gsLst>
                  <a:lin ang="5400000" scaled="0"/>
                </a:gradFill>
                <a:latin typeface="Segoe UI"/>
              </a:rPr>
              <a:t>FIVE</a:t>
            </a:r>
            <a:r>
              <a:rPr lang="en-US" sz="2400" dirty="0">
                <a:gradFill>
                  <a:gsLst>
                    <a:gs pos="2917">
                      <a:srgbClr val="1A1A1A"/>
                    </a:gs>
                    <a:gs pos="30000">
                      <a:srgbClr val="1A1A1A"/>
                    </a:gs>
                  </a:gsLst>
                  <a:lin ang="5400000" scaled="0"/>
                </a:gradFill>
                <a:latin typeface="Segoe UI"/>
              </a:rPr>
              <a:t> </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Systems to monitor, patch, manage</a:t>
            </a:r>
          </a:p>
        </p:txBody>
      </p:sp>
    </p:spTree>
    <p:extLst>
      <p:ext uri="{BB962C8B-B14F-4D97-AF65-F5344CB8AC3E}">
        <p14:creationId xmlns:p14="http://schemas.microsoft.com/office/powerpoint/2010/main" val="397366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9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10895676" cy="495520"/>
          </a:xfrm>
        </p:spPr>
        <p:txBody>
          <a:bodyPr/>
          <a:lstStyle/>
          <a:p>
            <a:r>
              <a:rPr lang="en-US" sz="2800" dirty="0"/>
              <a:t>WVD Windows 10 Multi-User Lowers Costs, Simplifies Management</a:t>
            </a:r>
          </a:p>
        </p:txBody>
      </p:sp>
      <p:pic>
        <p:nvPicPr>
          <p:cNvPr id="3" name="4 - Session based">
            <a:hlinkClick r:id="" action="ppaction://media"/>
            <a:extLst>
              <a:ext uri="{FF2B5EF4-FFF2-40B4-BE49-F238E27FC236}">
                <a16:creationId xmlns:a16="http://schemas.microsoft.com/office/drawing/2014/main" id="{B74D9D18-3A06-49C7-AFD3-0AA59E5194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1" y="1572141"/>
            <a:ext cx="8037482" cy="4521084"/>
          </a:xfrm>
          <a:prstGeom prst="rect">
            <a:avLst/>
          </a:prstGeom>
        </p:spPr>
      </p:pic>
      <p:sp>
        <p:nvSpPr>
          <p:cNvPr id="4" name="TextBox 3">
            <a:extLst>
              <a:ext uri="{FF2B5EF4-FFF2-40B4-BE49-F238E27FC236}">
                <a16:creationId xmlns:a16="http://schemas.microsoft.com/office/drawing/2014/main" id="{96E1B77E-9710-43BC-A18A-DAAA2BEC39B4}"/>
              </a:ext>
            </a:extLst>
          </p:cNvPr>
          <p:cNvSpPr txBox="1"/>
          <p:nvPr/>
        </p:nvSpPr>
        <p:spPr>
          <a:xfrm>
            <a:off x="382385" y="1572141"/>
            <a:ext cx="3125585" cy="441351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1VM/Multi User VM ~ $67/month</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5 days/week</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8 hours/day</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200 hour est.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 utilization upside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System to monitor, patch, manage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6563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86D901-F6B4-4A0A-94D2-2E9ED2B1B5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3729" y="184757"/>
            <a:ext cx="6650791" cy="3741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5D81FEE7-56DE-47BF-A56E-5CD464980D75}"/>
              </a:ext>
            </a:extLst>
          </p:cNvPr>
          <p:cNvSpPr>
            <a:spLocks noGrp="1"/>
          </p:cNvSpPr>
          <p:nvPr>
            <p:ph type="title"/>
          </p:nvPr>
        </p:nvSpPr>
        <p:spPr>
          <a:xfrm>
            <a:off x="145482" y="89806"/>
            <a:ext cx="4216493" cy="1107996"/>
          </a:xfrm>
        </p:spPr>
        <p:txBody>
          <a:bodyPr/>
          <a:lstStyle/>
          <a:p>
            <a:pPr algn="ctr"/>
            <a:r>
              <a:rPr lang="en-US" dirty="0"/>
              <a:t>Refactoring Services - Looking back</a:t>
            </a:r>
          </a:p>
        </p:txBody>
      </p:sp>
      <p:sp>
        <p:nvSpPr>
          <p:cNvPr id="6" name="TextBox 5">
            <a:extLst>
              <a:ext uri="{FF2B5EF4-FFF2-40B4-BE49-F238E27FC236}">
                <a16:creationId xmlns:a16="http://schemas.microsoft.com/office/drawing/2014/main" id="{0E7D7B8D-F9AB-4738-8F32-A8D3E8DCB4EA}"/>
              </a:ext>
            </a:extLst>
          </p:cNvPr>
          <p:cNvSpPr txBox="1"/>
          <p:nvPr/>
        </p:nvSpPr>
        <p:spPr>
          <a:xfrm>
            <a:off x="362940" y="3116613"/>
            <a:ext cx="3773712" cy="227754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Beefy Windows Servers </a:t>
            </a:r>
            <a:endParaRPr lang="en-US" sz="12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Built to support highest demand/load</a:t>
            </a: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Overcommit on hardware is the norm</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Complexity </a:t>
            </a:r>
            <a:endParaRPr lang="en-US" sz="12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6 Windows Services required across multiple systems</a:t>
            </a: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Management overhead and # of moving parts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App Compatibility Challenges </a:t>
            </a:r>
          </a:p>
          <a:p>
            <a:pPr marL="800083" lvl="1" indent="-342900">
              <a:buFont typeface="Arial" panose="020B0604020202020204" pitchFamily="34" charset="0"/>
              <a:buChar char="•"/>
            </a:pPr>
            <a:r>
              <a:rPr lang="en-US" sz="1100" dirty="0">
                <a:gradFill>
                  <a:gsLst>
                    <a:gs pos="2917">
                      <a:schemeClr val="tx1"/>
                    </a:gs>
                    <a:gs pos="30000">
                      <a:schemeClr val="tx1"/>
                    </a:gs>
                  </a:gsLst>
                  <a:lin ang="5400000" scaled="0"/>
                </a:gradFill>
              </a:rPr>
              <a:t>Windows Server does not support all Win10 apps</a:t>
            </a:r>
            <a:endParaRPr lang="en-US" sz="1800"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8D11F995-4C4C-4FE7-BC19-2A9DA9A426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8586" y="1417674"/>
            <a:ext cx="2581635" cy="1633765"/>
          </a:xfrm>
          <a:prstGeom prst="rect">
            <a:avLst/>
          </a:prstGeom>
        </p:spPr>
      </p:pic>
      <p:pic>
        <p:nvPicPr>
          <p:cNvPr id="9" name="Picture 8">
            <a:extLst>
              <a:ext uri="{FF2B5EF4-FFF2-40B4-BE49-F238E27FC236}">
                <a16:creationId xmlns:a16="http://schemas.microsoft.com/office/drawing/2014/main" id="{4B9EDF4D-3880-468E-9A25-A1AF238842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3543" y="4256723"/>
            <a:ext cx="2566988" cy="1521178"/>
          </a:xfrm>
          <a:prstGeom prst="rect">
            <a:avLst/>
          </a:prstGeom>
        </p:spPr>
      </p:pic>
      <p:pic>
        <p:nvPicPr>
          <p:cNvPr id="10" name="Picture 9">
            <a:extLst>
              <a:ext uri="{FF2B5EF4-FFF2-40B4-BE49-F238E27FC236}">
                <a16:creationId xmlns:a16="http://schemas.microsoft.com/office/drawing/2014/main" id="{A3D84E0D-3011-4DD3-A635-C28459A9C72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22076" y="4381649"/>
            <a:ext cx="2566988" cy="1556511"/>
          </a:xfrm>
          <a:prstGeom prst="rect">
            <a:avLst/>
          </a:prstGeom>
        </p:spPr>
      </p:pic>
      <p:sp>
        <p:nvSpPr>
          <p:cNvPr id="11" name="TextBox 10">
            <a:extLst>
              <a:ext uri="{FF2B5EF4-FFF2-40B4-BE49-F238E27FC236}">
                <a16:creationId xmlns:a16="http://schemas.microsoft.com/office/drawing/2014/main" id="{6D82FF4E-9F59-45C3-99BE-FCD276B6499C}"/>
              </a:ext>
            </a:extLst>
          </p:cNvPr>
          <p:cNvSpPr txBox="1"/>
          <p:nvPr/>
        </p:nvSpPr>
        <p:spPr>
          <a:xfrm>
            <a:off x="8672514" y="6057690"/>
            <a:ext cx="344619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Client software required</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Config / upkeep</a:t>
            </a:r>
          </a:p>
        </p:txBody>
      </p:sp>
      <p:cxnSp>
        <p:nvCxnSpPr>
          <p:cNvPr id="13" name="Straight Arrow Connector 12">
            <a:extLst>
              <a:ext uri="{FF2B5EF4-FFF2-40B4-BE49-F238E27FC236}">
                <a16:creationId xmlns:a16="http://schemas.microsoft.com/office/drawing/2014/main" id="{6F64CD21-8D92-4850-832E-9342C3EB6983}"/>
              </a:ext>
            </a:extLst>
          </p:cNvPr>
          <p:cNvCxnSpPr/>
          <p:nvPr/>
        </p:nvCxnSpPr>
        <p:spPr>
          <a:xfrm flipV="1">
            <a:off x="3894667" y="2056614"/>
            <a:ext cx="2362200" cy="618853"/>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A0A3F0-5C1E-47DA-ADE3-4FE3B3ACC554}"/>
              </a:ext>
            </a:extLst>
          </p:cNvPr>
          <p:cNvCxnSpPr>
            <a:cxnSpLocks/>
          </p:cNvCxnSpPr>
          <p:nvPr/>
        </p:nvCxnSpPr>
        <p:spPr>
          <a:xfrm flipV="1">
            <a:off x="5059536" y="3278910"/>
            <a:ext cx="4257501" cy="21141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1A16A0-13E9-4240-9D1F-E4E725F40394}"/>
              </a:ext>
            </a:extLst>
          </p:cNvPr>
          <p:cNvSpPr txBox="1"/>
          <p:nvPr/>
        </p:nvSpPr>
        <p:spPr>
          <a:xfrm>
            <a:off x="3256650" y="5553345"/>
            <a:ext cx="3446197"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Port 3389 or SSL for WAN</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LAN / WAN networking complexity</a:t>
            </a:r>
          </a:p>
        </p:txBody>
      </p:sp>
      <p:cxnSp>
        <p:nvCxnSpPr>
          <p:cNvPr id="21" name="Connector: Elbow 20">
            <a:extLst>
              <a:ext uri="{FF2B5EF4-FFF2-40B4-BE49-F238E27FC236}">
                <a16:creationId xmlns:a16="http://schemas.microsoft.com/office/drawing/2014/main" id="{572FF7F7-688A-42D3-B8A5-FD25617D52DF}"/>
              </a:ext>
            </a:extLst>
          </p:cNvPr>
          <p:cNvCxnSpPr>
            <a:cxnSpLocks/>
          </p:cNvCxnSpPr>
          <p:nvPr/>
        </p:nvCxnSpPr>
        <p:spPr>
          <a:xfrm rot="16200000" flipV="1">
            <a:off x="9359434" y="3255731"/>
            <a:ext cx="5095170" cy="423387"/>
          </a:xfrm>
          <a:prstGeom prst="bentConnector3">
            <a:avLst>
              <a:gd name="adj1" fmla="val 9985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92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AE1E-8D31-4015-8C39-BA3A9E9861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42396" y="314221"/>
            <a:ext cx="6696293" cy="3766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E7D7B8D-F9AB-4738-8F32-A8D3E8DCB4EA}"/>
              </a:ext>
            </a:extLst>
          </p:cNvPr>
          <p:cNvSpPr txBox="1"/>
          <p:nvPr/>
        </p:nvSpPr>
        <p:spPr>
          <a:xfrm>
            <a:off x="202936" y="3161275"/>
            <a:ext cx="4571924"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Refactor core services to PaaS – remove RDS farm components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IT focuses on host VMs config &amp; management – NOT supporting infra</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No charge for PaaS services</a:t>
            </a:r>
          </a:p>
        </p:txBody>
      </p:sp>
      <p:sp>
        <p:nvSpPr>
          <p:cNvPr id="11" name="TextBox 10">
            <a:extLst>
              <a:ext uri="{FF2B5EF4-FFF2-40B4-BE49-F238E27FC236}">
                <a16:creationId xmlns:a16="http://schemas.microsoft.com/office/drawing/2014/main" id="{6D82FF4E-9F59-45C3-99BE-FCD276B6499C}"/>
              </a:ext>
            </a:extLst>
          </p:cNvPr>
          <p:cNvSpPr txBox="1"/>
          <p:nvPr/>
        </p:nvSpPr>
        <p:spPr>
          <a:xfrm>
            <a:off x="8549334" y="5891980"/>
            <a:ext cx="3569380"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Updated iOS, Android, &amp; Windows clients </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HTML5 Browser support</a:t>
            </a:r>
          </a:p>
        </p:txBody>
      </p:sp>
      <p:cxnSp>
        <p:nvCxnSpPr>
          <p:cNvPr id="13" name="Straight Arrow Connector 12">
            <a:extLst>
              <a:ext uri="{FF2B5EF4-FFF2-40B4-BE49-F238E27FC236}">
                <a16:creationId xmlns:a16="http://schemas.microsoft.com/office/drawing/2014/main" id="{6F64CD21-8D92-4850-832E-9342C3EB6983}"/>
              </a:ext>
            </a:extLst>
          </p:cNvPr>
          <p:cNvCxnSpPr/>
          <p:nvPr/>
        </p:nvCxnSpPr>
        <p:spPr>
          <a:xfrm flipV="1">
            <a:off x="3894667" y="2056614"/>
            <a:ext cx="2362200" cy="618853"/>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A0A3F0-5C1E-47DA-ADE3-4FE3B3ACC554}"/>
              </a:ext>
            </a:extLst>
          </p:cNvPr>
          <p:cNvCxnSpPr>
            <a:cxnSpLocks/>
          </p:cNvCxnSpPr>
          <p:nvPr/>
        </p:nvCxnSpPr>
        <p:spPr>
          <a:xfrm flipV="1">
            <a:off x="5747657" y="3278910"/>
            <a:ext cx="3569380" cy="1729024"/>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1A16A0-13E9-4240-9D1F-E4E725F40394}"/>
              </a:ext>
            </a:extLst>
          </p:cNvPr>
          <p:cNvSpPr txBox="1"/>
          <p:nvPr/>
        </p:nvSpPr>
        <p:spPr>
          <a:xfrm>
            <a:off x="3697493" y="5064255"/>
            <a:ext cx="3446197"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SSL Connection Only requirement</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Supports old approaches, too…</a:t>
            </a:r>
          </a:p>
        </p:txBody>
      </p:sp>
      <p:cxnSp>
        <p:nvCxnSpPr>
          <p:cNvPr id="21" name="Connector: Elbow 20">
            <a:extLst>
              <a:ext uri="{FF2B5EF4-FFF2-40B4-BE49-F238E27FC236}">
                <a16:creationId xmlns:a16="http://schemas.microsoft.com/office/drawing/2014/main" id="{572FF7F7-688A-42D3-B8A5-FD25617D52DF}"/>
              </a:ext>
            </a:extLst>
          </p:cNvPr>
          <p:cNvCxnSpPr>
            <a:cxnSpLocks/>
          </p:cNvCxnSpPr>
          <p:nvPr/>
        </p:nvCxnSpPr>
        <p:spPr>
          <a:xfrm rot="16200000" flipV="1">
            <a:off x="9359434" y="3255731"/>
            <a:ext cx="5095170" cy="423387"/>
          </a:xfrm>
          <a:prstGeom prst="bentConnector3">
            <a:avLst>
              <a:gd name="adj1" fmla="val 9985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A06B90C-E506-45AD-B323-19911E5454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0920" y="1207600"/>
            <a:ext cx="2048159" cy="1953675"/>
          </a:xfrm>
          <a:prstGeom prst="rect">
            <a:avLst/>
          </a:prstGeom>
        </p:spPr>
      </p:pic>
      <p:pic>
        <p:nvPicPr>
          <p:cNvPr id="15" name="Picture 14">
            <a:extLst>
              <a:ext uri="{FF2B5EF4-FFF2-40B4-BE49-F238E27FC236}">
                <a16:creationId xmlns:a16="http://schemas.microsoft.com/office/drawing/2014/main" id="{15A648F9-2E5B-4B2C-9871-155C95597A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07974" y="4554682"/>
            <a:ext cx="1073994" cy="1073994"/>
          </a:xfrm>
          <a:prstGeom prst="rect">
            <a:avLst/>
          </a:prstGeom>
        </p:spPr>
      </p:pic>
      <p:sp>
        <p:nvSpPr>
          <p:cNvPr id="16" name="Title 2">
            <a:extLst>
              <a:ext uri="{FF2B5EF4-FFF2-40B4-BE49-F238E27FC236}">
                <a16:creationId xmlns:a16="http://schemas.microsoft.com/office/drawing/2014/main" id="{8ECCD85E-A954-434B-B301-6C651AB828D3}"/>
              </a:ext>
            </a:extLst>
          </p:cNvPr>
          <p:cNvSpPr>
            <a:spLocks noGrp="1"/>
          </p:cNvSpPr>
          <p:nvPr>
            <p:ph type="title"/>
          </p:nvPr>
        </p:nvSpPr>
        <p:spPr>
          <a:xfrm>
            <a:off x="145482" y="89806"/>
            <a:ext cx="4216493" cy="1107996"/>
          </a:xfrm>
        </p:spPr>
        <p:txBody>
          <a:bodyPr/>
          <a:lstStyle/>
          <a:p>
            <a:pPr algn="ctr"/>
            <a:r>
              <a:rPr lang="en-US" dirty="0"/>
              <a:t>Refactoring Services - Looking forward</a:t>
            </a:r>
          </a:p>
        </p:txBody>
      </p:sp>
      <p:pic>
        <p:nvPicPr>
          <p:cNvPr id="3" name="Picture 2">
            <a:extLst>
              <a:ext uri="{FF2B5EF4-FFF2-40B4-BE49-F238E27FC236}">
                <a16:creationId xmlns:a16="http://schemas.microsoft.com/office/drawing/2014/main" id="{9679F3E8-2A11-4EE4-A865-6E8E473D1D4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00022" y="4221910"/>
            <a:ext cx="3042516" cy="1628707"/>
          </a:xfrm>
          <a:prstGeom prst="rect">
            <a:avLst/>
          </a:prstGeom>
        </p:spPr>
      </p:pic>
    </p:spTree>
    <p:extLst>
      <p:ext uri="{BB962C8B-B14F-4D97-AF65-F5344CB8AC3E}">
        <p14:creationId xmlns:p14="http://schemas.microsoft.com/office/powerpoint/2010/main" val="604654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par>
                                <p:cTn id="30" presetID="22" presetClass="entr" presetSubtype="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21EA06-3C36-42CF-A9C3-FA7F4395C87D}"/>
              </a:ext>
            </a:extLst>
          </p:cNvPr>
          <p:cNvSpPr txBox="1"/>
          <p:nvPr/>
        </p:nvSpPr>
        <p:spPr>
          <a:xfrm>
            <a:off x="434107" y="2299855"/>
            <a:ext cx="6077529" cy="830997"/>
          </a:xfrm>
          <a:prstGeom prst="rect">
            <a:avLst/>
          </a:prstGeom>
          <a:noFill/>
        </p:spPr>
        <p:txBody>
          <a:bodyPr wrap="square" lIns="0" tIns="0" rIns="0" bIns="0" rtlCol="0">
            <a:spAutoFit/>
          </a:bodyPr>
          <a:lstStyle/>
          <a:p>
            <a:pPr algn="l"/>
            <a:r>
              <a:rPr lang="en-US" sz="5400" dirty="0">
                <a:gradFill>
                  <a:gsLst>
                    <a:gs pos="2917">
                      <a:schemeClr val="tx1"/>
                    </a:gs>
                    <a:gs pos="30000">
                      <a:schemeClr val="tx1"/>
                    </a:gs>
                  </a:gsLst>
                  <a:lin ang="5400000" scaled="0"/>
                </a:gradFill>
              </a:rPr>
              <a:t>WVD Walkthrough</a:t>
            </a:r>
          </a:p>
        </p:txBody>
      </p:sp>
    </p:spTree>
    <p:extLst>
      <p:ext uri="{BB962C8B-B14F-4D97-AF65-F5344CB8AC3E}">
        <p14:creationId xmlns:p14="http://schemas.microsoft.com/office/powerpoint/2010/main" val="183848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396" y="3429000"/>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38022" y="1668227"/>
            <a:ext cx="4356048"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Opens a Web Browser, Connects to Azure WVD Portal &amp; logs in</a:t>
            </a:r>
          </a:p>
        </p:txBody>
      </p:sp>
      <p:pic>
        <p:nvPicPr>
          <p:cNvPr id="95" name="Picture 94">
            <a:extLst>
              <a:ext uri="{FF2B5EF4-FFF2-40B4-BE49-F238E27FC236}">
                <a16:creationId xmlns:a16="http://schemas.microsoft.com/office/drawing/2014/main" id="{B5E80E37-E16B-4AB6-B5AC-050A9DD7082F}"/>
              </a:ext>
            </a:extLst>
          </p:cNvPr>
          <p:cNvPicPr>
            <a:picLocks noChangeAspect="1"/>
          </p:cNvPicPr>
          <p:nvPr/>
        </p:nvPicPr>
        <p:blipFill>
          <a:blip r:embed="rId4"/>
          <a:stretch>
            <a:fillRect/>
          </a:stretch>
        </p:blipFill>
        <p:spPr>
          <a:xfrm>
            <a:off x="6096000" y="1433359"/>
            <a:ext cx="5229225" cy="4400550"/>
          </a:xfrm>
          <a:prstGeom prst="rect">
            <a:avLst/>
          </a:prstGeom>
        </p:spPr>
      </p:pic>
      <p:cxnSp>
        <p:nvCxnSpPr>
          <p:cNvPr id="98" name="Connector: Elbow 97">
            <a:extLst>
              <a:ext uri="{FF2B5EF4-FFF2-40B4-BE49-F238E27FC236}">
                <a16:creationId xmlns:a16="http://schemas.microsoft.com/office/drawing/2014/main" id="{8DB0CE2C-4658-4C71-9E89-43E268DA5066}"/>
              </a:ext>
            </a:extLst>
          </p:cNvPr>
          <p:cNvCxnSpPr>
            <a:cxnSpLocks/>
          </p:cNvCxnSpPr>
          <p:nvPr/>
        </p:nvCxnSpPr>
        <p:spPr>
          <a:xfrm flipV="1">
            <a:off x="4286398" y="3571694"/>
            <a:ext cx="1640096" cy="49574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405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par>
                                <p:cTn id="8" presetID="22" presetClass="entr" presetSubtype="8"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left)">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90869" y="2043603"/>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991878" y="1363176"/>
            <a:ext cx="6614905"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WVD Portal: Applications &amp; Desktops published to the user’s ID</a:t>
            </a:r>
          </a:p>
        </p:txBody>
      </p:sp>
      <p:cxnSp>
        <p:nvCxnSpPr>
          <p:cNvPr id="98" name="Connector: Elbow 97">
            <a:extLst>
              <a:ext uri="{FF2B5EF4-FFF2-40B4-BE49-F238E27FC236}">
                <a16:creationId xmlns:a16="http://schemas.microsoft.com/office/drawing/2014/main" id="{8DB0CE2C-4658-4C71-9E89-43E268DA5066}"/>
              </a:ext>
            </a:extLst>
          </p:cNvPr>
          <p:cNvCxnSpPr>
            <a:cxnSpLocks/>
            <a:endCxn id="7" idx="0"/>
          </p:cNvCxnSpPr>
          <p:nvPr/>
        </p:nvCxnSpPr>
        <p:spPr>
          <a:xfrm>
            <a:off x="4795935" y="3050775"/>
            <a:ext cx="1300065" cy="124970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9033A09-4D76-4E98-9BE6-F52912A8861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0963" y="4300477"/>
            <a:ext cx="11270074" cy="2557523"/>
          </a:xfrm>
          <a:prstGeom prst="rect">
            <a:avLst/>
          </a:prstGeom>
          <a:effectLst>
            <a:outerShdw blurRad="50800" dist="50800" dir="5400000" algn="ctr" rotWithShape="0">
              <a:schemeClr val="accent5">
                <a:lumMod val="75000"/>
              </a:schemeClr>
            </a:outerShdw>
          </a:effectLst>
        </p:spPr>
      </p:pic>
      <p:sp>
        <p:nvSpPr>
          <p:cNvPr id="8" name="Rectangle: Rounded Corners 7">
            <a:extLst>
              <a:ext uri="{FF2B5EF4-FFF2-40B4-BE49-F238E27FC236}">
                <a16:creationId xmlns:a16="http://schemas.microsoft.com/office/drawing/2014/main" id="{0250FA98-6862-4655-9C32-A242B99FFC4A}"/>
              </a:ext>
            </a:extLst>
          </p:cNvPr>
          <p:cNvSpPr/>
          <p:nvPr/>
        </p:nvSpPr>
        <p:spPr bwMode="auto">
          <a:xfrm>
            <a:off x="783772" y="5467741"/>
            <a:ext cx="8052318" cy="1212979"/>
          </a:xfrm>
          <a:prstGeom prst="roundRect">
            <a:avLst/>
          </a:prstGeom>
          <a:solidFill>
            <a:srgbClr val="0077D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Apps</a:t>
            </a:r>
          </a:p>
        </p:txBody>
      </p:sp>
      <p:sp>
        <p:nvSpPr>
          <p:cNvPr id="14" name="Rectangle: Rounded Corners 13">
            <a:extLst>
              <a:ext uri="{FF2B5EF4-FFF2-40B4-BE49-F238E27FC236}">
                <a16:creationId xmlns:a16="http://schemas.microsoft.com/office/drawing/2014/main" id="{864200D9-C3CB-45AF-87FB-96258293FC17}"/>
              </a:ext>
            </a:extLst>
          </p:cNvPr>
          <p:cNvSpPr/>
          <p:nvPr/>
        </p:nvSpPr>
        <p:spPr bwMode="auto">
          <a:xfrm>
            <a:off x="8901403" y="5467741"/>
            <a:ext cx="2597021" cy="1212979"/>
          </a:xfrm>
          <a:prstGeom prst="roundRect">
            <a:avLst/>
          </a:prstGeom>
          <a:solidFill>
            <a:srgbClr val="FFFF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Desktops</a:t>
            </a:r>
          </a:p>
        </p:txBody>
      </p:sp>
      <p:sp>
        <p:nvSpPr>
          <p:cNvPr id="16" name="TextBox 15">
            <a:extLst>
              <a:ext uri="{FF2B5EF4-FFF2-40B4-BE49-F238E27FC236}">
                <a16:creationId xmlns:a16="http://schemas.microsoft.com/office/drawing/2014/main" id="{B1E2B31A-21D0-49D5-B515-F1D65D7251E8}"/>
              </a:ext>
            </a:extLst>
          </p:cNvPr>
          <p:cNvSpPr txBox="1"/>
          <p:nvPr/>
        </p:nvSpPr>
        <p:spPr>
          <a:xfrm>
            <a:off x="6512163" y="2625060"/>
            <a:ext cx="521887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41858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up)">
                                      <p:cBhvr>
                                        <p:cTn id="7" dur="500"/>
                                        <p:tgtEl>
                                          <p:spTgt spid="98"/>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nodePh="1">
                                  <p:stCondLst>
                                    <p:cond delay="0"/>
                                  </p:stCondLst>
                                  <p:endCondLst>
                                    <p:cond evt="begin" delay="0">
                                      <p:tn val="21"/>
                                    </p:cond>
                                  </p:end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90869" y="2043603"/>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991878" y="1363176"/>
            <a:ext cx="6614905"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Clicks to Open a Desktop</a:t>
            </a:r>
          </a:p>
        </p:txBody>
      </p:sp>
      <p:pic>
        <p:nvPicPr>
          <p:cNvPr id="7" name="Picture 6">
            <a:extLst>
              <a:ext uri="{FF2B5EF4-FFF2-40B4-BE49-F238E27FC236}">
                <a16:creationId xmlns:a16="http://schemas.microsoft.com/office/drawing/2014/main" id="{C9033A09-4D76-4E98-9BE6-F52912A8861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963" y="4300477"/>
            <a:ext cx="11270074" cy="2557523"/>
          </a:xfrm>
          <a:prstGeom prst="rect">
            <a:avLst/>
          </a:prstGeom>
          <a:effectLst>
            <a:outerShdw blurRad="50800" dist="50800" dir="5400000" algn="ctr" rotWithShape="0">
              <a:schemeClr val="accent5">
                <a:lumMod val="75000"/>
              </a:schemeClr>
            </a:outerShdw>
          </a:effectLst>
        </p:spPr>
      </p:pic>
      <p:sp>
        <p:nvSpPr>
          <p:cNvPr id="8" name="Rectangle: Rounded Corners 7">
            <a:extLst>
              <a:ext uri="{FF2B5EF4-FFF2-40B4-BE49-F238E27FC236}">
                <a16:creationId xmlns:a16="http://schemas.microsoft.com/office/drawing/2014/main" id="{0250FA98-6862-4655-9C32-A242B99FFC4A}"/>
              </a:ext>
            </a:extLst>
          </p:cNvPr>
          <p:cNvSpPr/>
          <p:nvPr/>
        </p:nvSpPr>
        <p:spPr bwMode="auto">
          <a:xfrm>
            <a:off x="783772" y="5467741"/>
            <a:ext cx="8052318" cy="1212979"/>
          </a:xfrm>
          <a:prstGeom prst="roundRect">
            <a:avLst/>
          </a:prstGeom>
          <a:solidFill>
            <a:srgbClr val="0077D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Apps</a:t>
            </a:r>
          </a:p>
        </p:txBody>
      </p:sp>
      <p:sp>
        <p:nvSpPr>
          <p:cNvPr id="14" name="Rectangle: Rounded Corners 13">
            <a:extLst>
              <a:ext uri="{FF2B5EF4-FFF2-40B4-BE49-F238E27FC236}">
                <a16:creationId xmlns:a16="http://schemas.microsoft.com/office/drawing/2014/main" id="{864200D9-C3CB-45AF-87FB-96258293FC17}"/>
              </a:ext>
            </a:extLst>
          </p:cNvPr>
          <p:cNvSpPr/>
          <p:nvPr/>
        </p:nvSpPr>
        <p:spPr bwMode="auto">
          <a:xfrm>
            <a:off x="8901403" y="5467741"/>
            <a:ext cx="2597021" cy="1212979"/>
          </a:xfrm>
          <a:prstGeom prst="roundRect">
            <a:avLst/>
          </a:prstGeom>
          <a:solidFill>
            <a:srgbClr val="FFFF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Desktops</a:t>
            </a:r>
          </a:p>
        </p:txBody>
      </p:sp>
      <p:cxnSp>
        <p:nvCxnSpPr>
          <p:cNvPr id="4" name="Straight Arrow Connector 3">
            <a:extLst>
              <a:ext uri="{FF2B5EF4-FFF2-40B4-BE49-F238E27FC236}">
                <a16:creationId xmlns:a16="http://schemas.microsoft.com/office/drawing/2014/main" id="{D57B654E-785D-476F-97B9-C63D17514565}"/>
              </a:ext>
            </a:extLst>
          </p:cNvPr>
          <p:cNvCxnSpPr/>
          <p:nvPr/>
        </p:nvCxnSpPr>
        <p:spPr>
          <a:xfrm>
            <a:off x="9496425" y="1800225"/>
            <a:ext cx="523875" cy="3667516"/>
          </a:xfrm>
          <a:prstGeom prst="straightConnector1">
            <a:avLst/>
          </a:prstGeom>
          <a:ln w="44450">
            <a:solidFill>
              <a:schemeClr val="accent2">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1B3FFB2-C20F-4760-A4C2-570B062AB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2172" y="2196184"/>
            <a:ext cx="3558973" cy="1690512"/>
          </a:xfrm>
          <a:prstGeom prst="rect">
            <a:avLst/>
          </a:prstGeom>
        </p:spPr>
      </p:pic>
      <p:pic>
        <p:nvPicPr>
          <p:cNvPr id="13" name="Picture 12">
            <a:extLst>
              <a:ext uri="{FF2B5EF4-FFF2-40B4-BE49-F238E27FC236}">
                <a16:creationId xmlns:a16="http://schemas.microsoft.com/office/drawing/2014/main" id="{7B3D335A-0996-4B4D-841B-104FF9C3DE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56047" y="4777011"/>
            <a:ext cx="3558973" cy="1794242"/>
          </a:xfrm>
          <a:prstGeom prst="rect">
            <a:avLst/>
          </a:prstGeom>
        </p:spPr>
      </p:pic>
      <p:cxnSp>
        <p:nvCxnSpPr>
          <p:cNvPr id="15" name="Straight Arrow Connector 14">
            <a:extLst>
              <a:ext uri="{FF2B5EF4-FFF2-40B4-BE49-F238E27FC236}">
                <a16:creationId xmlns:a16="http://schemas.microsoft.com/office/drawing/2014/main" id="{D476E4E0-736C-404B-AB23-536833241C13}"/>
              </a:ext>
            </a:extLst>
          </p:cNvPr>
          <p:cNvCxnSpPr>
            <a:cxnSpLocks/>
          </p:cNvCxnSpPr>
          <p:nvPr/>
        </p:nvCxnSpPr>
        <p:spPr>
          <a:xfrm>
            <a:off x="8035538" y="4002844"/>
            <a:ext cx="0" cy="549716"/>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AD3087-8F67-46EE-AC7E-48CEA666AA45}"/>
              </a:ext>
            </a:extLst>
          </p:cNvPr>
          <p:cNvSpPr txBox="1"/>
          <p:nvPr/>
        </p:nvSpPr>
        <p:spPr>
          <a:xfrm>
            <a:off x="5164659" y="1399446"/>
            <a:ext cx="5741758"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Student Prompted for Printer/Clipboard and Creds – Logging in to Azure AD*</a:t>
            </a:r>
          </a:p>
        </p:txBody>
      </p:sp>
    </p:spTree>
    <p:extLst>
      <p:ext uri="{BB962C8B-B14F-4D97-AF65-F5344CB8AC3E}">
        <p14:creationId xmlns:p14="http://schemas.microsoft.com/office/powerpoint/2010/main" val="1526019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9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22" presetClass="entr" presetSubtype="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par>
                                <p:cTn id="31" presetID="22" presetClass="entr" presetSubtype="1"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animBg="1"/>
      <p:bldP spid="1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8263" y="2392851"/>
            <a:ext cx="3846375" cy="2562738"/>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588264" y="1491755"/>
            <a:ext cx="384637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connected to their Windows 10 VM In Azure</a:t>
            </a:r>
          </a:p>
        </p:txBody>
      </p:sp>
      <p:pic>
        <p:nvPicPr>
          <p:cNvPr id="10" name="Picture 9">
            <a:extLst>
              <a:ext uri="{FF2B5EF4-FFF2-40B4-BE49-F238E27FC236}">
                <a16:creationId xmlns:a16="http://schemas.microsoft.com/office/drawing/2014/main" id="{10ED781E-03DE-44BB-80E9-DB4A8933B4D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3857"/>
          <a:stretch/>
        </p:blipFill>
        <p:spPr>
          <a:xfrm>
            <a:off x="5168846" y="1838817"/>
            <a:ext cx="7294018" cy="4561983"/>
          </a:xfrm>
          <a:prstGeom prst="rect">
            <a:avLst/>
          </a:prstGeom>
        </p:spPr>
      </p:pic>
      <p:cxnSp>
        <p:nvCxnSpPr>
          <p:cNvPr id="4" name="Connector: Elbow 3">
            <a:extLst>
              <a:ext uri="{FF2B5EF4-FFF2-40B4-BE49-F238E27FC236}">
                <a16:creationId xmlns:a16="http://schemas.microsoft.com/office/drawing/2014/main" id="{CA80FE6F-EC40-4D65-8120-CAFF33CB073C}"/>
              </a:ext>
            </a:extLst>
          </p:cNvPr>
          <p:cNvCxnSpPr>
            <a:stCxn id="287746" idx="3"/>
          </p:cNvCxnSpPr>
          <p:nvPr/>
        </p:nvCxnSpPr>
        <p:spPr>
          <a:xfrm>
            <a:off x="4434638" y="3674220"/>
            <a:ext cx="734208" cy="73297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E286015-DA65-491E-ACC6-33561A89E889}"/>
              </a:ext>
            </a:extLst>
          </p:cNvPr>
          <p:cNvSpPr/>
          <p:nvPr/>
        </p:nvSpPr>
        <p:spPr>
          <a:xfrm>
            <a:off x="354789" y="5081044"/>
            <a:ext cx="2897458" cy="635559"/>
          </a:xfrm>
          <a:prstGeom prst="rect">
            <a:avLst/>
          </a:prstGeom>
        </p:spPr>
        <p:txBody>
          <a:bodyPr wrap="square">
            <a:spAutoFit/>
          </a:bodyPr>
          <a:lstStyle/>
          <a:p>
            <a:pPr algn="ctr"/>
            <a:r>
              <a:rPr lang="en-US" b="1" dirty="0"/>
              <a:t>Student’s settings followed them (FSLogix)</a:t>
            </a:r>
          </a:p>
        </p:txBody>
      </p:sp>
      <p:sp>
        <p:nvSpPr>
          <p:cNvPr id="11" name="Can 45">
            <a:extLst>
              <a:ext uri="{FF2B5EF4-FFF2-40B4-BE49-F238E27FC236}">
                <a16:creationId xmlns:a16="http://schemas.microsoft.com/office/drawing/2014/main" id="{5F8D3DB8-3001-4D42-A61D-206A40A9BD23}"/>
              </a:ext>
            </a:extLst>
          </p:cNvPr>
          <p:cNvSpPr>
            <a:spLocks noChangeAspect="1"/>
          </p:cNvSpPr>
          <p:nvPr/>
        </p:nvSpPr>
        <p:spPr>
          <a:xfrm>
            <a:off x="3184363" y="6167012"/>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2" name="Straight Arrow Connector 11">
            <a:extLst>
              <a:ext uri="{FF2B5EF4-FFF2-40B4-BE49-F238E27FC236}">
                <a16:creationId xmlns:a16="http://schemas.microsoft.com/office/drawing/2014/main" id="{394813C2-CFA6-46A2-AA13-74B5FE8859FD}"/>
              </a:ext>
            </a:extLst>
          </p:cNvPr>
          <p:cNvCxnSpPr>
            <a:cxnSpLocks/>
          </p:cNvCxnSpPr>
          <p:nvPr/>
        </p:nvCxnSpPr>
        <p:spPr>
          <a:xfrm flipH="1">
            <a:off x="4074573" y="5932363"/>
            <a:ext cx="1357878" cy="37886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917E96-37C4-425A-B03B-DBED3F27CFE7}"/>
              </a:ext>
            </a:extLst>
          </p:cNvPr>
          <p:cNvSpPr txBox="1"/>
          <p:nvPr/>
        </p:nvSpPr>
        <p:spPr>
          <a:xfrm>
            <a:off x="572023" y="5716603"/>
            <a:ext cx="2495365" cy="98488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Cached Outlook </a:t>
            </a:r>
          </a:p>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Cached OneDrive</a:t>
            </a:r>
          </a:p>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Wallpaper, desktop files,  customizations, etc.</a:t>
            </a:r>
          </a:p>
        </p:txBody>
      </p:sp>
    </p:spTree>
    <p:extLst>
      <p:ext uri="{BB962C8B-B14F-4D97-AF65-F5344CB8AC3E}">
        <p14:creationId xmlns:p14="http://schemas.microsoft.com/office/powerpoint/2010/main" val="3039398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WVD Use Cases In Education </a:t>
            </a:r>
          </a:p>
        </p:txBody>
      </p:sp>
      <p:pic>
        <p:nvPicPr>
          <p:cNvPr id="4" name="Picture 3">
            <a:extLst>
              <a:ext uri="{FF2B5EF4-FFF2-40B4-BE49-F238E27FC236}">
                <a16:creationId xmlns:a16="http://schemas.microsoft.com/office/drawing/2014/main" id="{0AB8AB30-81ED-4211-9097-F30E524D0F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8202" y="1466006"/>
            <a:ext cx="1864546" cy="1864546"/>
          </a:xfrm>
          <a:prstGeom prst="ellipse">
            <a:avLst/>
          </a:prstGeom>
          <a:ln w="28575">
            <a:noFill/>
          </a:ln>
        </p:spPr>
      </p:pic>
      <p:pic>
        <p:nvPicPr>
          <p:cNvPr id="6" name="Picture 5" descr="A person standing in a kitchen&#10;&#10;Description generated with high confidence">
            <a:extLst>
              <a:ext uri="{FF2B5EF4-FFF2-40B4-BE49-F238E27FC236}">
                <a16:creationId xmlns:a16="http://schemas.microsoft.com/office/drawing/2014/main" id="{A1B3CB27-E9A0-4633-9B15-D2B7E0DA904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37"/>
          <a:stretch/>
        </p:blipFill>
        <p:spPr>
          <a:xfrm>
            <a:off x="7861263" y="1450020"/>
            <a:ext cx="1867940" cy="1867940"/>
          </a:xfrm>
          <a:prstGeom prst="ellipse">
            <a:avLst/>
          </a:prstGeom>
        </p:spPr>
      </p:pic>
      <p:grpSp>
        <p:nvGrpSpPr>
          <p:cNvPr id="17" name="Group 16">
            <a:extLst>
              <a:ext uri="{FF2B5EF4-FFF2-40B4-BE49-F238E27FC236}">
                <a16:creationId xmlns:a16="http://schemas.microsoft.com/office/drawing/2014/main" id="{9D5B7B1D-687E-4770-AD1F-59D642BE0140}"/>
              </a:ext>
            </a:extLst>
          </p:cNvPr>
          <p:cNvGrpSpPr/>
          <p:nvPr/>
        </p:nvGrpSpPr>
        <p:grpSpPr>
          <a:xfrm>
            <a:off x="1066156" y="3527449"/>
            <a:ext cx="4632681" cy="2522742"/>
            <a:chOff x="3619776" y="4317046"/>
            <a:chExt cx="2561145" cy="2573328"/>
          </a:xfrm>
        </p:grpSpPr>
        <p:sp>
          <p:nvSpPr>
            <p:cNvPr id="9" name="Rectangle 8">
              <a:extLst>
                <a:ext uri="{FF2B5EF4-FFF2-40B4-BE49-F238E27FC236}">
                  <a16:creationId xmlns:a16="http://schemas.microsoft.com/office/drawing/2014/main" id="{4E0F3D17-5F93-4F6F-891E-BD5C799CAA0B}"/>
                </a:ext>
              </a:extLst>
            </p:cNvPr>
            <p:cNvSpPr/>
            <p:nvPr/>
          </p:nvSpPr>
          <p:spPr>
            <a:xfrm>
              <a:off x="3619776" y="4317046"/>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Elastic Student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&amp; Faculty Support</a:t>
              </a:r>
              <a:endParaRPr kumimoji="0" lang="en-US" sz="24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endParaRPr>
            </a:p>
          </p:txBody>
        </p:sp>
        <p:sp>
          <p:nvSpPr>
            <p:cNvPr id="13" name="Rectangle 12">
              <a:extLst>
                <a:ext uri="{FF2B5EF4-FFF2-40B4-BE49-F238E27FC236}">
                  <a16:creationId xmlns:a16="http://schemas.microsoft.com/office/drawing/2014/main" id="{A5827A4D-E002-4428-95DD-069B5BE3AB4E}"/>
                </a:ext>
              </a:extLst>
            </p:cNvPr>
            <p:cNvSpPr/>
            <p:nvPr/>
          </p:nvSpPr>
          <p:spPr>
            <a:xfrm>
              <a:off x="3636146" y="5166510"/>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Student turnover per semester</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Seasonal faculty/class requirements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BYOD and mobile support</a:t>
              </a:r>
            </a:p>
            <a:p>
              <a:pPr marL="0" marR="0" lvl="0" indent="0" algn="ctr" defTabSz="914049" rtl="0" eaLnBrk="1" fontAlgn="auto" latinLnBrk="0" hangingPunct="1">
                <a:lnSpc>
                  <a:spcPct val="100000"/>
                </a:lnSpc>
                <a:spcBef>
                  <a:spcPts val="1176"/>
                </a:spcBef>
                <a:spcAft>
                  <a:spcPts val="0"/>
                </a:spcAft>
                <a:buClrTx/>
                <a:buSzTx/>
                <a:buFontTx/>
                <a:buNone/>
                <a:tabLst/>
                <a:defRPr/>
              </a:pPr>
              <a:r>
                <a:rPr lang="en-US" sz="2000" dirty="0">
                  <a:solidFill>
                    <a:srgbClr val="000000"/>
                  </a:solidFill>
                  <a:latin typeface="Segoe UI"/>
                  <a:cs typeface="Segoe UI Semilight" panose="020B0402040204020203" pitchFamily="34" charset="0"/>
                </a:rPr>
                <a:t>Seasonal Testing w/locked down Windows 10</a:t>
              </a:r>
              <a:endPar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0" marR="0" lvl="0" indent="0" algn="ctr" defTabSz="914049" rtl="0" eaLnBrk="1" fontAlgn="auto" latinLnBrk="0" hangingPunct="1">
                <a:lnSpc>
                  <a:spcPct val="100000"/>
                </a:lnSpc>
                <a:spcBef>
                  <a:spcPts val="1176"/>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grpSp>
      <p:grpSp>
        <p:nvGrpSpPr>
          <p:cNvPr id="19" name="Group 18">
            <a:extLst>
              <a:ext uri="{FF2B5EF4-FFF2-40B4-BE49-F238E27FC236}">
                <a16:creationId xmlns:a16="http://schemas.microsoft.com/office/drawing/2014/main" id="{A3D18D90-F6C7-45AA-99E6-86BBA62BAC47}"/>
              </a:ext>
            </a:extLst>
          </p:cNvPr>
          <p:cNvGrpSpPr/>
          <p:nvPr/>
        </p:nvGrpSpPr>
        <p:grpSpPr>
          <a:xfrm>
            <a:off x="6221336" y="3485162"/>
            <a:ext cx="5147793" cy="2427977"/>
            <a:chOff x="8920889" y="4317047"/>
            <a:chExt cx="2570351" cy="2476663"/>
          </a:xfrm>
        </p:grpSpPr>
        <p:sp>
          <p:nvSpPr>
            <p:cNvPr id="11" name="Rectangle 10">
              <a:extLst>
                <a:ext uri="{FF2B5EF4-FFF2-40B4-BE49-F238E27FC236}">
                  <a16:creationId xmlns:a16="http://schemas.microsoft.com/office/drawing/2014/main" id="{761A819A-AEB6-4EFB-9B9F-0F32E980CA06}"/>
                </a:ext>
              </a:extLst>
            </p:cNvPr>
            <p:cNvSpPr/>
            <p:nvPr/>
          </p:nvSpPr>
          <p:spPr>
            <a:xfrm>
              <a:off x="8920889" y="4317047"/>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Specialized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workloads</a:t>
              </a:r>
            </a:p>
          </p:txBody>
        </p:sp>
        <p:sp>
          <p:nvSpPr>
            <p:cNvPr id="15" name="Rectangle 14">
              <a:extLst>
                <a:ext uri="{FF2B5EF4-FFF2-40B4-BE49-F238E27FC236}">
                  <a16:creationId xmlns:a16="http://schemas.microsoft.com/office/drawing/2014/main" id="{B83C98E1-40D0-4EB9-986F-605172A81775}"/>
                </a:ext>
              </a:extLst>
            </p:cNvPr>
            <p:cNvSpPr/>
            <p:nvPr/>
          </p:nvSpPr>
          <p:spPr>
            <a:xfrm>
              <a:off x="8946465" y="5069846"/>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Access to class-specific Apps or Desktops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Design and engineering (GPU)</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Legacy Win32 apps </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Win10-only apps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Software dev test (+offshore)</a:t>
              </a:r>
            </a:p>
          </p:txBody>
        </p:sp>
      </p:grpSp>
    </p:spTree>
    <p:extLst>
      <p:ext uri="{BB962C8B-B14F-4D97-AF65-F5344CB8AC3E}">
        <p14:creationId xmlns:p14="http://schemas.microsoft.com/office/powerpoint/2010/main" val="441477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1643599"/>
            <a:ext cx="10104432" cy="738664"/>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v1 in EDU</a:t>
            </a: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703800" y="4171193"/>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C6AE-6045-4F25-BA7A-E65750B35BF1}"/>
              </a:ext>
            </a:extLst>
          </p:cNvPr>
          <p:cNvSpPr>
            <a:spLocks noGrp="1"/>
          </p:cNvSpPr>
          <p:nvPr>
            <p:ph type="title"/>
          </p:nvPr>
        </p:nvSpPr>
        <p:spPr/>
        <p:txBody>
          <a:bodyPr/>
          <a:lstStyle/>
          <a:p>
            <a:r>
              <a:rPr lang="en-US" dirty="0"/>
              <a:t>WVD Value for EDU Clients</a:t>
            </a:r>
          </a:p>
        </p:txBody>
      </p:sp>
      <p:sp>
        <p:nvSpPr>
          <p:cNvPr id="3" name="Text Placeholder 2">
            <a:extLst>
              <a:ext uri="{FF2B5EF4-FFF2-40B4-BE49-F238E27FC236}">
                <a16:creationId xmlns:a16="http://schemas.microsoft.com/office/drawing/2014/main" id="{83183363-DC92-4C3B-90F1-006B4357FCDA}"/>
              </a:ext>
            </a:extLst>
          </p:cNvPr>
          <p:cNvSpPr>
            <a:spLocks noGrp="1"/>
          </p:cNvSpPr>
          <p:nvPr>
            <p:ph type="body" sz="quarter" idx="10"/>
          </p:nvPr>
        </p:nvSpPr>
        <p:spPr>
          <a:xfrm>
            <a:off x="586390" y="1434370"/>
            <a:ext cx="11018520" cy="5601533"/>
          </a:xfrm>
        </p:spPr>
        <p:txBody>
          <a:bodyPr/>
          <a:lstStyle/>
          <a:p>
            <a:pPr marL="457200" indent="-457200">
              <a:buFont typeface="Arial" panose="020B0604020202020204" pitchFamily="34" charset="0"/>
              <a:buChar char="•"/>
            </a:pPr>
            <a:r>
              <a:rPr lang="en-US" dirty="0"/>
              <a:t>Time to market – deploy in minutes </a:t>
            </a:r>
          </a:p>
          <a:p>
            <a:pPr marL="457200" indent="-457200">
              <a:buFont typeface="Arial" panose="020B0604020202020204" pitchFamily="34" charset="0"/>
              <a:buChar char="•"/>
            </a:pPr>
            <a:r>
              <a:rPr lang="en-US" dirty="0"/>
              <a:t>Procurement challenges</a:t>
            </a:r>
          </a:p>
          <a:p>
            <a:pPr marL="685800" lvl="1" indent="-457200">
              <a:buFont typeface="Arial" panose="020B0604020202020204" pitchFamily="34" charset="0"/>
              <a:buChar char="•"/>
            </a:pPr>
            <a:r>
              <a:rPr lang="en-US" dirty="0"/>
              <a:t>Hardware investment/upgrade/maintenance savings </a:t>
            </a:r>
          </a:p>
          <a:p>
            <a:pPr marL="685800" lvl="1" indent="-457200">
              <a:buFont typeface="Arial" panose="020B0604020202020204" pitchFamily="34" charset="0"/>
              <a:buChar char="•"/>
            </a:pPr>
            <a:r>
              <a:rPr lang="en-US" dirty="0"/>
              <a:t>GPU acquisition and support horizon</a:t>
            </a:r>
          </a:p>
          <a:p>
            <a:pPr marL="457200" indent="-457200">
              <a:buFont typeface="Arial" panose="020B0604020202020204" pitchFamily="34" charset="0"/>
              <a:buChar char="•"/>
            </a:pPr>
            <a:r>
              <a:rPr lang="en-US" dirty="0"/>
              <a:t>Seasonality of demand – scale when needed</a:t>
            </a:r>
          </a:p>
          <a:p>
            <a:pPr marL="457200" indent="-457200">
              <a:buFont typeface="Arial" panose="020B0604020202020204" pitchFamily="34" charset="0"/>
              <a:buChar char="•"/>
            </a:pPr>
            <a:r>
              <a:rPr lang="en-US" dirty="0"/>
              <a:t>Access for Students &amp; Faculty is just username/password and:</a:t>
            </a:r>
          </a:p>
          <a:p>
            <a:pPr marL="685800" lvl="1" indent="-457200">
              <a:buFont typeface="Arial" panose="020B0604020202020204" pitchFamily="34" charset="0"/>
              <a:buChar char="•"/>
            </a:pPr>
            <a:r>
              <a:rPr lang="en-US" dirty="0"/>
              <a:t>Any HTML5-certified web browser</a:t>
            </a:r>
          </a:p>
          <a:p>
            <a:pPr marL="685800" lvl="1" indent="-457200">
              <a:buFont typeface="Arial" panose="020B0604020202020204" pitchFamily="34" charset="0"/>
              <a:buChar char="•"/>
            </a:pPr>
            <a:r>
              <a:rPr lang="en-US" dirty="0"/>
              <a:t>A platform-specific full WVD client</a:t>
            </a:r>
          </a:p>
          <a:p>
            <a:pPr marL="457200" indent="-457200">
              <a:buFont typeface="Arial" panose="020B0604020202020204" pitchFamily="34" charset="0"/>
              <a:buChar char="•"/>
            </a:pPr>
            <a:r>
              <a:rPr lang="en-US" dirty="0"/>
              <a:t>Leverages existing Group Policies &amp; Win 10 management tools </a:t>
            </a:r>
          </a:p>
          <a:p>
            <a:pPr marL="457200" indent="-457200">
              <a:buFont typeface="Arial" panose="020B0604020202020204" pitchFamily="34" charset="0"/>
              <a:buChar char="•"/>
            </a:pPr>
            <a:r>
              <a:rPr lang="en-US" dirty="0"/>
              <a:t>Minimal App Compatibility challenges</a:t>
            </a:r>
          </a:p>
          <a:p>
            <a:pPr marL="685800" lvl="1" indent="-457200">
              <a:buFont typeface="Arial" panose="020B0604020202020204" pitchFamily="34" charset="0"/>
              <a:buChar char="•"/>
            </a:pPr>
            <a:r>
              <a:rPr lang="en-US" kern="0" dirty="0">
                <a:solidFill>
                  <a:srgbClr val="2C292A"/>
                </a:solidFill>
                <a:latin typeface="Segoe UI Body"/>
              </a:rPr>
              <a:t>Desktop App Assure provides </a:t>
            </a:r>
            <a:r>
              <a:rPr lang="en-US" b="1" kern="0" dirty="0">
                <a:solidFill>
                  <a:srgbClr val="2C292A"/>
                </a:solidFill>
                <a:latin typeface="Segoe UI Body"/>
              </a:rPr>
              <a:t>application remediation assistance at no additional cost</a:t>
            </a:r>
          </a:p>
          <a:p>
            <a:pPr marL="685800" lvl="1" indent="-457200">
              <a:buFont typeface="Arial" panose="020B0604020202020204" pitchFamily="34" charset="0"/>
              <a:buChar char="•"/>
            </a:pPr>
            <a:r>
              <a:rPr lang="en-US" kern="0" dirty="0">
                <a:solidFill>
                  <a:srgbClr val="282828"/>
                </a:solidFill>
                <a:latin typeface="Segoe UI Semibold" panose="020B0702040204020203" pitchFamily="34" charset="0"/>
                <a:cs typeface="Segoe UI Semibold" panose="020B0702040204020203" pitchFamily="34" charset="0"/>
                <a:hlinkClick r:id="rId2"/>
              </a:rPr>
              <a:t>aka.ms/</a:t>
            </a:r>
            <a:r>
              <a:rPr lang="en-US" kern="0" dirty="0" err="1">
                <a:solidFill>
                  <a:srgbClr val="282828"/>
                </a:solidFill>
                <a:latin typeface="Segoe UI Semibold" panose="020B0702040204020203" pitchFamily="34" charset="0"/>
                <a:cs typeface="Segoe UI Semibold" panose="020B0702040204020203" pitchFamily="34" charset="0"/>
                <a:hlinkClick r:id="rId2"/>
              </a:rPr>
              <a:t>DesktopAppAssure</a:t>
            </a:r>
            <a:endParaRPr lang="en-US" b="1" kern="0" dirty="0">
              <a:solidFill>
                <a:srgbClr val="2C292A"/>
              </a:solidFill>
              <a:latin typeface="Segoe UI Body"/>
            </a:endParaRPr>
          </a:p>
          <a:p>
            <a:pPr marL="6858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18861288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3163922" y="1797938"/>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3321064" y="2662516"/>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30" name="Group 29">
            <a:extLst>
              <a:ext uri="{FF2B5EF4-FFF2-40B4-BE49-F238E27FC236}">
                <a16:creationId xmlns:a16="http://schemas.microsoft.com/office/drawing/2014/main" id="{97735CBF-18E6-4518-A1B0-6AA0D5117AE0}"/>
              </a:ext>
            </a:extLst>
          </p:cNvPr>
          <p:cNvGrpSpPr/>
          <p:nvPr/>
        </p:nvGrpSpPr>
        <p:grpSpPr>
          <a:xfrm>
            <a:off x="2937244" y="1797938"/>
            <a:ext cx="187578" cy="3738194"/>
            <a:chOff x="2849277" y="1648178"/>
            <a:chExt cx="187578" cy="3738194"/>
          </a:xfrm>
        </p:grpSpPr>
        <p:cxnSp>
          <p:nvCxnSpPr>
            <p:cNvPr id="191" name="Straight Connector 190">
              <a:extLst>
                <a:ext uri="{FF2B5EF4-FFF2-40B4-BE49-F238E27FC236}">
                  <a16:creationId xmlns:a16="http://schemas.microsoft.com/office/drawing/2014/main" id="{5046D4E4-51B0-4A1F-9C15-8852DF5CED0F}"/>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8378CB44-7BA4-4EBC-B3D6-D33EA1800555}"/>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CAD01618-8B91-4EC0-B3F1-4028EC168E80}"/>
              </a:ext>
            </a:extLst>
          </p:cNvPr>
          <p:cNvGrpSpPr/>
          <p:nvPr/>
        </p:nvGrpSpPr>
        <p:grpSpPr>
          <a:xfrm>
            <a:off x="7126588" y="1893768"/>
            <a:ext cx="155930" cy="3691795"/>
            <a:chOff x="2849277" y="128295"/>
            <a:chExt cx="187578" cy="5258077"/>
          </a:xfrm>
        </p:grpSpPr>
        <p:cxnSp>
          <p:nvCxnSpPr>
            <p:cNvPr id="201" name="Straight Connector 200">
              <a:extLst>
                <a:ext uri="{FF2B5EF4-FFF2-40B4-BE49-F238E27FC236}">
                  <a16:creationId xmlns:a16="http://schemas.microsoft.com/office/drawing/2014/main" id="{3478579E-FFCE-41B1-B0C2-29DCEB569431}"/>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02" name="Rectangle 201">
              <a:extLst>
                <a:ext uri="{FF2B5EF4-FFF2-40B4-BE49-F238E27FC236}">
                  <a16:creationId xmlns:a16="http://schemas.microsoft.com/office/drawing/2014/main" id="{198EC6F0-95B7-434D-960E-6467E21E3F0F}"/>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16" name="Rectangle 215">
            <a:extLst>
              <a:ext uri="{FF2B5EF4-FFF2-40B4-BE49-F238E27FC236}">
                <a16:creationId xmlns:a16="http://schemas.microsoft.com/office/drawing/2014/main" id="{5D688CAA-98BE-4818-BC04-250D4529BA32}"/>
              </a:ext>
            </a:extLst>
          </p:cNvPr>
          <p:cNvSpPr/>
          <p:nvPr/>
        </p:nvSpPr>
        <p:spPr bwMode="auto">
          <a:xfrm>
            <a:off x="7343531" y="1811725"/>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a:t>
            </a:r>
          </a:p>
        </p:txBody>
      </p:sp>
      <p:sp>
        <p:nvSpPr>
          <p:cNvPr id="9" name="Rectangle 8">
            <a:extLst>
              <a:ext uri="{FF2B5EF4-FFF2-40B4-BE49-F238E27FC236}">
                <a16:creationId xmlns:a16="http://schemas.microsoft.com/office/drawing/2014/main" id="{B0FA6572-896B-41CE-922E-4284B244E0B8}"/>
              </a:ext>
            </a:extLst>
          </p:cNvPr>
          <p:cNvSpPr/>
          <p:nvPr/>
        </p:nvSpPr>
        <p:spPr bwMode="auto">
          <a:xfrm>
            <a:off x="682856" y="1797938"/>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861774"/>
          </a:xfrm>
        </p:spPr>
        <p:txBody>
          <a:bodyPr/>
          <a:lstStyle/>
          <a:p>
            <a:r>
              <a:rPr lang="en-US" dirty="0"/>
              <a:t>Windows Virtual Desktop EDU Licensing – 2 Scenarios</a:t>
            </a:r>
            <a:br>
              <a:rPr lang="en-US" dirty="0"/>
            </a:br>
            <a:r>
              <a:rPr lang="en-US" sz="2000" i="1" dirty="0"/>
              <a:t>WVD Can Host Both Client and Server OS’s – Licensing Approach is Different for Each</a:t>
            </a:r>
            <a:endParaRPr lang="en-US" i="1" dirty="0"/>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5088768" y="2973148"/>
            <a:ext cx="1703068" cy="587682"/>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5088768" y="3838113"/>
            <a:ext cx="1703068" cy="587682"/>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612767" y="2662516"/>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918056" y="3109902"/>
            <a:ext cx="3327764"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Windows 10 or Windows 7 Desktops</a:t>
            </a:r>
          </a:p>
        </p:txBody>
      </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10736685" y="318437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25" name="Group 224">
            <a:extLst>
              <a:ext uri="{FF2B5EF4-FFF2-40B4-BE49-F238E27FC236}">
                <a16:creationId xmlns:a16="http://schemas.microsoft.com/office/drawing/2014/main" id="{29F68ACA-2F7B-4C2A-BA4A-2D7D2CE84412}"/>
              </a:ext>
            </a:extLst>
          </p:cNvPr>
          <p:cNvGrpSpPr/>
          <p:nvPr/>
        </p:nvGrpSpPr>
        <p:grpSpPr>
          <a:xfrm>
            <a:off x="993896" y="2479208"/>
            <a:ext cx="1626420" cy="2908602"/>
            <a:chOff x="899303" y="2229846"/>
            <a:chExt cx="1626420" cy="2908602"/>
          </a:xfrm>
        </p:grpSpPr>
        <p:sp>
          <p:nvSpPr>
            <p:cNvPr id="21" name="Oval 20">
              <a:extLst>
                <a:ext uri="{FF2B5EF4-FFF2-40B4-BE49-F238E27FC236}">
                  <a16:creationId xmlns:a16="http://schemas.microsoft.com/office/drawing/2014/main" id="{AF1342EB-4297-4513-8495-CB2EB1BE402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89" name="Oval 188">
              <a:extLst>
                <a:ext uri="{FF2B5EF4-FFF2-40B4-BE49-F238E27FC236}">
                  <a16:creationId xmlns:a16="http://schemas.microsoft.com/office/drawing/2014/main" id="{853C649D-BE7A-419F-B2F5-481DF7552E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90" name="Oval 189">
              <a:extLst>
                <a:ext uri="{FF2B5EF4-FFF2-40B4-BE49-F238E27FC236}">
                  <a16:creationId xmlns:a16="http://schemas.microsoft.com/office/drawing/2014/main" id="{3501120B-9A3D-49F3-9C0C-BCCD5E69D29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3" name="Group 22">
              <a:extLst>
                <a:ext uri="{FF2B5EF4-FFF2-40B4-BE49-F238E27FC236}">
                  <a16:creationId xmlns:a16="http://schemas.microsoft.com/office/drawing/2014/main" id="{3A83E66C-CC90-4E62-96F3-1BD6B2128055}"/>
                </a:ext>
              </a:extLst>
            </p:cNvPr>
            <p:cNvGrpSpPr/>
            <p:nvPr/>
          </p:nvGrpSpPr>
          <p:grpSpPr>
            <a:xfrm>
              <a:off x="2043658" y="2532747"/>
              <a:ext cx="482065" cy="2255907"/>
              <a:chOff x="2224274" y="2338191"/>
              <a:chExt cx="482065" cy="2255907"/>
            </a:xfrm>
          </p:grpSpPr>
          <p:grpSp>
            <p:nvGrpSpPr>
              <p:cNvPr id="172" name="Group 171">
                <a:extLst>
                  <a:ext uri="{FF2B5EF4-FFF2-40B4-BE49-F238E27FC236}">
                    <a16:creationId xmlns:a16="http://schemas.microsoft.com/office/drawing/2014/main" id="{F323346C-F516-43E7-9B59-9157F7BA04BB}"/>
                  </a:ext>
                </a:extLst>
              </p:cNvPr>
              <p:cNvGrpSpPr/>
              <p:nvPr/>
            </p:nvGrpSpPr>
            <p:grpSpPr>
              <a:xfrm>
                <a:off x="2281302" y="3639439"/>
                <a:ext cx="319498" cy="414180"/>
                <a:chOff x="5866856" y="4829242"/>
                <a:chExt cx="702675" cy="865083"/>
              </a:xfrm>
            </p:grpSpPr>
            <p:sp>
              <p:nvSpPr>
                <p:cNvPr id="179" name="Freeform 12">
                  <a:extLst>
                    <a:ext uri="{FF2B5EF4-FFF2-40B4-BE49-F238E27FC236}">
                      <a16:creationId xmlns:a16="http://schemas.microsoft.com/office/drawing/2014/main" id="{1820B8EB-4F0C-4336-9DB6-5FE31C9F0BB0}"/>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13">
                  <a:extLst>
                    <a:ext uri="{FF2B5EF4-FFF2-40B4-BE49-F238E27FC236}">
                      <a16:creationId xmlns:a16="http://schemas.microsoft.com/office/drawing/2014/main" id="{B8933819-6174-40FF-8665-C88579BC8315}"/>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0E22A59-2F68-44B6-92CF-672A503BBCAC}"/>
                  </a:ext>
                </a:extLst>
              </p:cNvPr>
              <p:cNvGrpSpPr/>
              <p:nvPr/>
            </p:nvGrpSpPr>
            <p:grpSpPr>
              <a:xfrm>
                <a:off x="2286418" y="3019895"/>
                <a:ext cx="335350" cy="419905"/>
                <a:chOff x="13987161" y="3323588"/>
                <a:chExt cx="2047876" cy="2435225"/>
              </a:xfrm>
              <a:solidFill>
                <a:schemeClr val="bg1"/>
              </a:solidFill>
            </p:grpSpPr>
            <p:sp>
              <p:nvSpPr>
                <p:cNvPr id="175" name="Freeform 50">
                  <a:extLst>
                    <a:ext uri="{FF2B5EF4-FFF2-40B4-BE49-F238E27FC236}">
                      <a16:creationId xmlns:a16="http://schemas.microsoft.com/office/drawing/2014/main" id="{7299899B-DE83-48A6-B457-2DCEFEE06AC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51">
                  <a:extLst>
                    <a:ext uri="{FF2B5EF4-FFF2-40B4-BE49-F238E27FC236}">
                      <a16:creationId xmlns:a16="http://schemas.microsoft.com/office/drawing/2014/main" id="{057FDB7C-B8E2-47C6-9C03-F7A6867A91D9}"/>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52">
                  <a:extLst>
                    <a:ext uri="{FF2B5EF4-FFF2-40B4-BE49-F238E27FC236}">
                      <a16:creationId xmlns:a16="http://schemas.microsoft.com/office/drawing/2014/main" id="{E6C3BA0C-D73A-4CBB-8524-71963C041139}"/>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53">
                  <a:extLst>
                    <a:ext uri="{FF2B5EF4-FFF2-40B4-BE49-F238E27FC236}">
                      <a16:creationId xmlns:a16="http://schemas.microsoft.com/office/drawing/2014/main" id="{71F3DE9F-2DFD-456D-ADF0-AF5F0B070B6D}"/>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4" name="Picture 173">
                <a:extLst>
                  <a:ext uri="{FF2B5EF4-FFF2-40B4-BE49-F238E27FC236}">
                    <a16:creationId xmlns:a16="http://schemas.microsoft.com/office/drawing/2014/main" id="{8730A46E-2FAE-422C-9830-14B29B837545}"/>
                  </a:ext>
                </a:extLst>
              </p:cNvPr>
              <p:cNvPicPr>
                <a:picLocks noChangeAspect="1"/>
              </p:cNvPicPr>
              <p:nvPr/>
            </p:nvPicPr>
            <p:blipFill rotWithShape="1">
              <a:blip r:embed="rId3" cstate="email">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181" name="Picture 180">
                <a:extLst>
                  <a:ext uri="{FF2B5EF4-FFF2-40B4-BE49-F238E27FC236}">
                    <a16:creationId xmlns:a16="http://schemas.microsoft.com/office/drawing/2014/main" id="{F48E8951-D959-4F6F-8C71-A9AFEBD2EE5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82" name="CellPhone_E8EA" title="Icon of a cellphone">
              <a:extLst>
                <a:ext uri="{FF2B5EF4-FFF2-40B4-BE49-F238E27FC236}">
                  <a16:creationId xmlns:a16="http://schemas.microsoft.com/office/drawing/2014/main" id="{BF92AB84-1E19-4CF8-A967-7EDED230CF9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3" name="Laptop_E770" title="Icon of a laptop">
              <a:extLst>
                <a:ext uri="{FF2B5EF4-FFF2-40B4-BE49-F238E27FC236}">
                  <a16:creationId xmlns:a16="http://schemas.microsoft.com/office/drawing/2014/main" id="{FBDBAC4A-3ED7-46C0-8A66-553A5C1423CA}"/>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Tablet_E70A" title="Icon of a tablet">
              <a:extLst>
                <a:ext uri="{FF2B5EF4-FFF2-40B4-BE49-F238E27FC236}">
                  <a16:creationId xmlns:a16="http://schemas.microsoft.com/office/drawing/2014/main" id="{18173F3B-7E32-45FA-9940-152586DB3E4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5187419" y="4800770"/>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0953371" y="2623791"/>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124" name="Right Bracket 123">
            <a:extLst>
              <a:ext uri="{FF2B5EF4-FFF2-40B4-BE49-F238E27FC236}">
                <a16:creationId xmlns:a16="http://schemas.microsoft.com/office/drawing/2014/main" id="{CE9A7E8A-2639-4713-9FF9-3F646AD53F5D}"/>
              </a:ext>
            </a:extLst>
          </p:cNvPr>
          <p:cNvSpPr/>
          <p:nvPr/>
        </p:nvSpPr>
        <p:spPr>
          <a:xfrm>
            <a:off x="2615809" y="2749157"/>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385700" y="3838113"/>
            <a:ext cx="1703068" cy="587682"/>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385700" y="2973148"/>
            <a:ext cx="1703068" cy="587682"/>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18741" y="4808554"/>
            <a:ext cx="399616" cy="422236"/>
          </a:xfrm>
          <a:prstGeom prst="rect">
            <a:avLst/>
          </a:prstGeom>
          <a:noFill/>
        </p:spPr>
      </p:pic>
      <p:sp>
        <p:nvSpPr>
          <p:cNvPr id="94" name="Rectangle: Rounded Corners 93">
            <a:extLst>
              <a:ext uri="{FF2B5EF4-FFF2-40B4-BE49-F238E27FC236}">
                <a16:creationId xmlns:a16="http://schemas.microsoft.com/office/drawing/2014/main" id="{02457E1A-A489-4725-9DFA-D599B05C8AAC}"/>
              </a:ext>
            </a:extLst>
          </p:cNvPr>
          <p:cNvSpPr/>
          <p:nvPr/>
        </p:nvSpPr>
        <p:spPr bwMode="auto">
          <a:xfrm>
            <a:off x="7911655" y="3829169"/>
            <a:ext cx="3327764" cy="776663"/>
          </a:xfrm>
          <a:prstGeom prst="roundRect">
            <a:avLst/>
          </a:prstGeom>
          <a:solidFill>
            <a:schemeClr val="accent3">
              <a:lumMod val="60000"/>
              <a:lumOff val="4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Windows Server Running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    RDS/RemoteApp</a:t>
            </a:r>
          </a:p>
        </p:txBody>
      </p:sp>
      <p:sp>
        <p:nvSpPr>
          <p:cNvPr id="97" name="Freeform 59">
            <a:extLst>
              <a:ext uri="{FF2B5EF4-FFF2-40B4-BE49-F238E27FC236}">
                <a16:creationId xmlns:a16="http://schemas.microsoft.com/office/drawing/2014/main" id="{713E172A-0936-4C10-91FF-9DDC80D13719}"/>
              </a:ext>
            </a:extLst>
          </p:cNvPr>
          <p:cNvSpPr>
            <a:spLocks noEditPoints="1"/>
          </p:cNvSpPr>
          <p:nvPr/>
        </p:nvSpPr>
        <p:spPr bwMode="auto">
          <a:xfrm>
            <a:off x="9991605" y="3882570"/>
            <a:ext cx="287811" cy="669862"/>
          </a:xfrm>
          <a:custGeom>
            <a:avLst/>
            <a:gdLst>
              <a:gd name="T0" fmla="*/ 115 w 1025"/>
              <a:gd name="T1" fmla="*/ 1698 h 1967"/>
              <a:gd name="T2" fmla="*/ 115 w 1025"/>
              <a:gd name="T3" fmla="*/ 1790 h 1967"/>
              <a:gd name="T4" fmla="*/ 909 w 1025"/>
              <a:gd name="T5" fmla="*/ 1790 h 1967"/>
              <a:gd name="T6" fmla="*/ 909 w 1025"/>
              <a:gd name="T7" fmla="*/ 1698 h 1967"/>
              <a:gd name="T8" fmla="*/ 115 w 1025"/>
              <a:gd name="T9" fmla="*/ 1698 h 1967"/>
              <a:gd name="T10" fmla="*/ 115 w 1025"/>
              <a:gd name="T11" fmla="*/ 1548 h 1967"/>
              <a:gd name="T12" fmla="*/ 115 w 1025"/>
              <a:gd name="T13" fmla="*/ 1615 h 1967"/>
              <a:gd name="T14" fmla="*/ 274 w 1025"/>
              <a:gd name="T15" fmla="*/ 1615 h 1967"/>
              <a:gd name="T16" fmla="*/ 274 w 1025"/>
              <a:gd name="T17" fmla="*/ 1548 h 1967"/>
              <a:gd name="T18" fmla="*/ 115 w 1025"/>
              <a:gd name="T19" fmla="*/ 1548 h 1967"/>
              <a:gd name="T20" fmla="*/ 115 w 1025"/>
              <a:gd name="T21" fmla="*/ 1394 h 1967"/>
              <a:gd name="T22" fmla="*/ 115 w 1025"/>
              <a:gd name="T23" fmla="*/ 1465 h 1967"/>
              <a:gd name="T24" fmla="*/ 274 w 1025"/>
              <a:gd name="T25" fmla="*/ 1465 h 1967"/>
              <a:gd name="T26" fmla="*/ 274 w 1025"/>
              <a:gd name="T27" fmla="*/ 1394 h 1967"/>
              <a:gd name="T28" fmla="*/ 115 w 1025"/>
              <a:gd name="T29" fmla="*/ 1394 h 1967"/>
              <a:gd name="T30" fmla="*/ 115 w 1025"/>
              <a:gd name="T31" fmla="*/ 366 h 1967"/>
              <a:gd name="T32" fmla="*/ 115 w 1025"/>
              <a:gd name="T33" fmla="*/ 466 h 1967"/>
              <a:gd name="T34" fmla="*/ 909 w 1025"/>
              <a:gd name="T35" fmla="*/ 466 h 1967"/>
              <a:gd name="T36" fmla="*/ 909 w 1025"/>
              <a:gd name="T37" fmla="*/ 366 h 1967"/>
              <a:gd name="T38" fmla="*/ 115 w 1025"/>
              <a:gd name="T39" fmla="*/ 366 h 1967"/>
              <a:gd name="T40" fmla="*/ 115 w 1025"/>
              <a:gd name="T41" fmla="*/ 201 h 1967"/>
              <a:gd name="T42" fmla="*/ 115 w 1025"/>
              <a:gd name="T43" fmla="*/ 304 h 1967"/>
              <a:gd name="T44" fmla="*/ 909 w 1025"/>
              <a:gd name="T45" fmla="*/ 304 h 1967"/>
              <a:gd name="T46" fmla="*/ 909 w 1025"/>
              <a:gd name="T47" fmla="*/ 201 h 1967"/>
              <a:gd name="T48" fmla="*/ 115 w 1025"/>
              <a:gd name="T49" fmla="*/ 201 h 1967"/>
              <a:gd name="T50" fmla="*/ 135 w 1025"/>
              <a:gd name="T51" fmla="*/ 0 h 1967"/>
              <a:gd name="T52" fmla="*/ 889 w 1025"/>
              <a:gd name="T53" fmla="*/ 0 h 1967"/>
              <a:gd name="T54" fmla="*/ 1025 w 1025"/>
              <a:gd name="T55" fmla="*/ 118 h 1967"/>
              <a:gd name="T56" fmla="*/ 1025 w 1025"/>
              <a:gd name="T57" fmla="*/ 1849 h 1967"/>
              <a:gd name="T58" fmla="*/ 889 w 1025"/>
              <a:gd name="T59" fmla="*/ 1967 h 1967"/>
              <a:gd name="T60" fmla="*/ 135 w 1025"/>
              <a:gd name="T61" fmla="*/ 1967 h 1967"/>
              <a:gd name="T62" fmla="*/ 0 w 1025"/>
              <a:gd name="T63" fmla="*/ 1849 h 1967"/>
              <a:gd name="T64" fmla="*/ 0 w 1025"/>
              <a:gd name="T65" fmla="*/ 118 h 1967"/>
              <a:gd name="T66" fmla="*/ 135 w 1025"/>
              <a:gd name="T67"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5" h="1967">
                <a:moveTo>
                  <a:pt x="115" y="1698"/>
                </a:moveTo>
                <a:cubicBezTo>
                  <a:pt x="115" y="1766"/>
                  <a:pt x="115" y="1790"/>
                  <a:pt x="115" y="1790"/>
                </a:cubicBezTo>
                <a:cubicBezTo>
                  <a:pt x="909" y="1790"/>
                  <a:pt x="909" y="1790"/>
                  <a:pt x="909" y="1790"/>
                </a:cubicBezTo>
                <a:cubicBezTo>
                  <a:pt x="909" y="1722"/>
                  <a:pt x="909" y="1698"/>
                  <a:pt x="909" y="1698"/>
                </a:cubicBezTo>
                <a:cubicBezTo>
                  <a:pt x="115" y="1698"/>
                  <a:pt x="115" y="1698"/>
                  <a:pt x="115" y="1698"/>
                </a:cubicBezTo>
                <a:close/>
                <a:moveTo>
                  <a:pt x="115" y="1548"/>
                </a:moveTo>
                <a:cubicBezTo>
                  <a:pt x="115" y="1615"/>
                  <a:pt x="115" y="1615"/>
                  <a:pt x="115" y="1615"/>
                </a:cubicBezTo>
                <a:cubicBezTo>
                  <a:pt x="274" y="1615"/>
                  <a:pt x="274" y="1615"/>
                  <a:pt x="274" y="1615"/>
                </a:cubicBezTo>
                <a:cubicBezTo>
                  <a:pt x="274" y="1548"/>
                  <a:pt x="274" y="1548"/>
                  <a:pt x="274" y="1548"/>
                </a:cubicBezTo>
                <a:cubicBezTo>
                  <a:pt x="115" y="1548"/>
                  <a:pt x="115" y="1548"/>
                  <a:pt x="115" y="1548"/>
                </a:cubicBezTo>
                <a:close/>
                <a:moveTo>
                  <a:pt x="115" y="1394"/>
                </a:moveTo>
                <a:cubicBezTo>
                  <a:pt x="115" y="1465"/>
                  <a:pt x="115" y="1465"/>
                  <a:pt x="115" y="1465"/>
                </a:cubicBezTo>
                <a:cubicBezTo>
                  <a:pt x="274" y="1465"/>
                  <a:pt x="274" y="1465"/>
                  <a:pt x="274" y="1465"/>
                </a:cubicBezTo>
                <a:cubicBezTo>
                  <a:pt x="274" y="1394"/>
                  <a:pt x="274" y="1394"/>
                  <a:pt x="274" y="1394"/>
                </a:cubicBezTo>
                <a:cubicBezTo>
                  <a:pt x="115" y="1394"/>
                  <a:pt x="115" y="1394"/>
                  <a:pt x="115" y="1394"/>
                </a:cubicBezTo>
                <a:close/>
                <a:moveTo>
                  <a:pt x="115" y="366"/>
                </a:moveTo>
                <a:cubicBezTo>
                  <a:pt x="115" y="466"/>
                  <a:pt x="115" y="466"/>
                  <a:pt x="115" y="466"/>
                </a:cubicBezTo>
                <a:cubicBezTo>
                  <a:pt x="909" y="466"/>
                  <a:pt x="909" y="466"/>
                  <a:pt x="909" y="466"/>
                </a:cubicBezTo>
                <a:cubicBezTo>
                  <a:pt x="909" y="366"/>
                  <a:pt x="909" y="366"/>
                  <a:pt x="909" y="366"/>
                </a:cubicBezTo>
                <a:cubicBezTo>
                  <a:pt x="115" y="366"/>
                  <a:pt x="115" y="366"/>
                  <a:pt x="115" y="366"/>
                </a:cubicBezTo>
                <a:close/>
                <a:moveTo>
                  <a:pt x="115" y="201"/>
                </a:moveTo>
                <a:cubicBezTo>
                  <a:pt x="115" y="304"/>
                  <a:pt x="115" y="304"/>
                  <a:pt x="115" y="304"/>
                </a:cubicBezTo>
                <a:cubicBezTo>
                  <a:pt x="909" y="304"/>
                  <a:pt x="909" y="304"/>
                  <a:pt x="909" y="304"/>
                </a:cubicBezTo>
                <a:cubicBezTo>
                  <a:pt x="909" y="201"/>
                  <a:pt x="909" y="201"/>
                  <a:pt x="909" y="201"/>
                </a:cubicBezTo>
                <a:cubicBezTo>
                  <a:pt x="115" y="201"/>
                  <a:pt x="115" y="201"/>
                  <a:pt x="115" y="201"/>
                </a:cubicBezTo>
                <a:close/>
                <a:moveTo>
                  <a:pt x="135" y="0"/>
                </a:moveTo>
                <a:cubicBezTo>
                  <a:pt x="889" y="0"/>
                  <a:pt x="889" y="0"/>
                  <a:pt x="889" y="0"/>
                </a:cubicBezTo>
                <a:cubicBezTo>
                  <a:pt x="963" y="0"/>
                  <a:pt x="1025" y="53"/>
                  <a:pt x="1025" y="118"/>
                </a:cubicBezTo>
                <a:cubicBezTo>
                  <a:pt x="1025" y="1849"/>
                  <a:pt x="1025" y="1849"/>
                  <a:pt x="1025" y="1849"/>
                </a:cubicBezTo>
                <a:cubicBezTo>
                  <a:pt x="1025" y="1914"/>
                  <a:pt x="963" y="1967"/>
                  <a:pt x="889" y="1967"/>
                </a:cubicBezTo>
                <a:cubicBezTo>
                  <a:pt x="135" y="1967"/>
                  <a:pt x="135" y="1967"/>
                  <a:pt x="135" y="1967"/>
                </a:cubicBezTo>
                <a:cubicBezTo>
                  <a:pt x="62" y="1967"/>
                  <a:pt x="0" y="1914"/>
                  <a:pt x="0" y="1849"/>
                </a:cubicBezTo>
                <a:cubicBezTo>
                  <a:pt x="0" y="118"/>
                  <a:pt x="0" y="118"/>
                  <a:pt x="0" y="118"/>
                </a:cubicBezTo>
                <a:cubicBezTo>
                  <a:pt x="0" y="53"/>
                  <a:pt x="62" y="0"/>
                  <a:pt x="135" y="0"/>
                </a:cubicBezTo>
                <a:close/>
              </a:path>
            </a:pathLst>
          </a:custGeom>
          <a:solidFill>
            <a:srgbClr val="FFFFFF"/>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1" name="Picture 110">
            <a:extLst>
              <a:ext uri="{FF2B5EF4-FFF2-40B4-BE49-F238E27FC236}">
                <a16:creationId xmlns:a16="http://schemas.microsoft.com/office/drawing/2014/main" id="{4C3B44D2-1E89-43A5-9CAF-310D203C22F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79416" y="4108004"/>
            <a:ext cx="952346" cy="243194"/>
          </a:xfrm>
          <a:prstGeom prst="rect">
            <a:avLst/>
          </a:prstGeom>
        </p:spPr>
      </p:pic>
      <p:sp>
        <p:nvSpPr>
          <p:cNvPr id="5" name="TextBox 4">
            <a:extLst>
              <a:ext uri="{FF2B5EF4-FFF2-40B4-BE49-F238E27FC236}">
                <a16:creationId xmlns:a16="http://schemas.microsoft.com/office/drawing/2014/main" id="{45B21194-09D0-4A83-87AF-28E1217BCDAF}"/>
              </a:ext>
            </a:extLst>
          </p:cNvPr>
          <p:cNvSpPr txBox="1"/>
          <p:nvPr/>
        </p:nvSpPr>
        <p:spPr>
          <a:xfrm>
            <a:off x="5653064" y="6003362"/>
            <a:ext cx="361914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M365 A3 A5 / VDA /Win10 EDU Licenses </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(details on next slide)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2" name="TextBox 111">
            <a:extLst>
              <a:ext uri="{FF2B5EF4-FFF2-40B4-BE49-F238E27FC236}">
                <a16:creationId xmlns:a16="http://schemas.microsoft.com/office/drawing/2014/main" id="{39D61EBE-5C3D-4B87-BEE7-9CD0FA8BFEEC}"/>
              </a:ext>
            </a:extLst>
          </p:cNvPr>
          <p:cNvSpPr txBox="1"/>
          <p:nvPr/>
        </p:nvSpPr>
        <p:spPr>
          <a:xfrm>
            <a:off x="9544895" y="6003361"/>
            <a:ext cx="2441403"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Requires RDS CAL w/SA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(unchanged)</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8" name="Straight Arrow Connector 7">
            <a:extLst>
              <a:ext uri="{FF2B5EF4-FFF2-40B4-BE49-F238E27FC236}">
                <a16:creationId xmlns:a16="http://schemas.microsoft.com/office/drawing/2014/main" id="{BC92B815-9A68-4361-A7B5-9629B067B994}"/>
              </a:ext>
            </a:extLst>
          </p:cNvPr>
          <p:cNvCxnSpPr>
            <a:cxnSpLocks/>
            <a:stCxn id="111" idx="2"/>
            <a:endCxn id="112" idx="0"/>
          </p:cNvCxnSpPr>
          <p:nvPr/>
        </p:nvCxnSpPr>
        <p:spPr>
          <a:xfrm>
            <a:off x="10755589" y="4351198"/>
            <a:ext cx="10008" cy="16521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A1C27ED-99A9-4C3D-A413-F70E08A7D43C}"/>
              </a:ext>
            </a:extLst>
          </p:cNvPr>
          <p:cNvCxnSpPr>
            <a:cxnSpLocks/>
            <a:stCxn id="105" idx="1"/>
            <a:endCxn id="5" idx="0"/>
          </p:cNvCxnSpPr>
          <p:nvPr/>
        </p:nvCxnSpPr>
        <p:spPr>
          <a:xfrm rot="10800000" flipV="1">
            <a:off x="7462638" y="3359286"/>
            <a:ext cx="455419" cy="264407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184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up)">
                                      <p:cBhvr>
                                        <p:cTn id="7" dur="500"/>
                                        <p:tgtEl>
                                          <p:spTgt spid="9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wipe(up)">
                                      <p:cBhvr>
                                        <p:cTn id="10" dur="500"/>
                                        <p:tgtEl>
                                          <p:spTgt spid="97"/>
                                        </p:tgtEl>
                                      </p:cBhvr>
                                    </p:animEffect>
                                  </p:childTnLst>
                                </p:cTn>
                              </p:par>
                              <p:par>
                                <p:cTn id="11" presetID="22" presetClass="entr" presetSubtype="1"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wipe(up)">
                                      <p:cBhvr>
                                        <p:cTn id="13" dur="500"/>
                                        <p:tgtEl>
                                          <p:spTgt spid="111"/>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up)">
                                      <p:cBhvr>
                                        <p:cTn id="19"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7" grpId="0" animBg="1"/>
      <p:bldP spid="1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5800239" y="252847"/>
            <a:ext cx="5248762" cy="328295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400" rtl="0" eaLnBrk="0" fontAlgn="base" latinLnBrk="0" hangingPunct="0">
              <a:lnSpc>
                <a:spcPct val="100000"/>
              </a:lnSpc>
              <a:spcBef>
                <a:spcPts val="800"/>
              </a:spcBef>
              <a:buClrTx/>
              <a:buSzTx/>
              <a:buFontTx/>
              <a:buNone/>
              <a:tabLst/>
              <a:defRPr/>
            </a:pPr>
            <a:r>
              <a:rPr kumimoji="0" lang="en-US" altLang="en-US" sz="2000" b="0" i="0" u="none" strike="noStrike" kern="1200" cap="none" spc="0" normalizeH="0" baseline="0" noProof="0" dirty="0">
                <a:ln>
                  <a:noFill/>
                </a:ln>
                <a:solidFill>
                  <a:schemeClr val="accent1"/>
                </a:solidFill>
                <a:effectLst/>
                <a:uLnTx/>
                <a:uFillTx/>
                <a:latin typeface="+mj-lt"/>
                <a:ea typeface="+mn-ea"/>
                <a:cs typeface="+mn-cs"/>
              </a:rPr>
              <a:t>Clients in WVD</a:t>
            </a:r>
          </a:p>
          <a:p>
            <a:pPr marR="0" lvl="0" algn="l" defTabSz="914400" rtl="0" eaLnBrk="0" fontAlgn="base" latinLnBrk="0" hangingPunct="0">
              <a:lnSpc>
                <a:spcPct val="100000"/>
              </a:lnSpc>
              <a:spcBef>
                <a:spcPts val="800"/>
              </a:spcBef>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Segoe UI"/>
                <a:ea typeface="+mn-ea"/>
                <a:cs typeface="+mn-cs"/>
              </a:rPr>
              <a:t>Customers are eligible to access Windows 10 single and multi session and Windows 7 with Windows Virtual Desktop (WVD) if they have one of the following licenses*:</a:t>
            </a:r>
            <a:endParaRPr lang="en-US" altLang="en-US" sz="1400" b="0" i="0" u="none" strike="noStrike" kern="1200" cap="none" spc="0" normalizeH="0" baseline="0" noProof="0" dirty="0">
              <a:ln>
                <a:noFill/>
              </a:ln>
              <a:solidFill>
                <a:srgbClr val="000000"/>
              </a:solidFill>
              <a:effectLst/>
              <a:uLnTx/>
              <a:uFillTx/>
              <a:latin typeface="Segoe UI"/>
              <a:cs typeface="Segoe UI"/>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E3/</a:t>
            </a:r>
            <a:r>
              <a:rPr lang="en-US" altLang="en-US" sz="1400" dirty="0">
                <a:solidFill>
                  <a:srgbClr val="000000"/>
                </a:solidFill>
                <a:latin typeface="+mj-lt"/>
              </a:rPr>
              <a:t>E5</a:t>
            </a:r>
            <a:endParaRPr lang="en-US" altLang="en-US" sz="1400" dirty="0">
              <a:solidFill>
                <a:srgbClr val="000000"/>
              </a:solidFill>
              <a:latin typeface="+mj-lt"/>
              <a:cs typeface="Segoe UI Semibold"/>
            </a:endParaRPr>
          </a:p>
          <a:p>
            <a:pPr marL="182880" lvl="1" indent="-182880" defTabSz="914400">
              <a:spcBef>
                <a:spcPts val="800"/>
              </a:spcBef>
              <a:buFont typeface="Arial" panose="020B0604020202020204" pitchFamily="34" charset="0"/>
              <a:buChar char="•"/>
              <a:defRPr/>
            </a:pPr>
            <a:r>
              <a:rPr lang="en-US" altLang="en-US" sz="1400" dirty="0">
                <a:solidFill>
                  <a:srgbClr val="000000"/>
                </a:solidFill>
                <a:latin typeface="+mj-lt"/>
              </a:rPr>
              <a:t>Microsoft</a:t>
            </a:r>
            <a:r>
              <a:rPr kumimoji="0" lang="en-US" altLang="en-US" sz="1400" i="0" u="none" strike="noStrike" kern="1200" cap="none" spc="0" normalizeH="0" baseline="0" noProof="0" dirty="0">
                <a:ln>
                  <a:noFill/>
                </a:ln>
                <a:solidFill>
                  <a:srgbClr val="000000"/>
                </a:solidFill>
                <a:effectLst/>
                <a:uLnTx/>
                <a:uFillTx/>
                <a:latin typeface="+mj-lt"/>
                <a:ea typeface="+mn-ea"/>
                <a:cs typeface="+mn-cs"/>
              </a:rPr>
              <a:t> 365 </a:t>
            </a:r>
            <a:r>
              <a:rPr lang="en-US" altLang="en-US" sz="1400" dirty="0">
                <a:solidFill>
                  <a:srgbClr val="000000"/>
                </a:solidFill>
                <a:latin typeface="+mj-lt"/>
              </a:rPr>
              <a:t>A3/A5/Student Use Benefits</a:t>
            </a:r>
            <a:endParaRPr lang="en-US" dirty="0">
              <a:ea typeface="+mn-ea"/>
              <a:cs typeface="+mn-cs"/>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F1</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Business</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Enterprise E3/E5</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Education A3/A5</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VDA per user</a:t>
            </a:r>
            <a:endParaRPr lang="en-US" altLang="en-US" sz="1400" i="0" u="none" strike="noStrike" kern="1200" cap="none" spc="0" normalizeH="0" baseline="0" noProof="0" dirty="0">
              <a:ln>
                <a:noFill/>
              </a:ln>
              <a:solidFill>
                <a:srgbClr val="000000"/>
              </a:solidFill>
              <a:effectLst/>
              <a:uLnTx/>
              <a:uFillTx/>
              <a:latin typeface="+mj-lt"/>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588263" y="2227082"/>
            <a:ext cx="3183637" cy="2400657"/>
          </a:xfrm>
        </p:spPr>
        <p:txBody>
          <a:bodyPr/>
          <a:lstStyle/>
          <a:p>
            <a:r>
              <a:rPr lang="en-US" sz="3200" dirty="0"/>
              <a:t>Many Clients are already eligible for WVD</a:t>
            </a:r>
            <a:br>
              <a:rPr lang="en-US" sz="3200" dirty="0"/>
            </a:br>
            <a:br>
              <a:rPr lang="en-US" sz="2000" dirty="0"/>
            </a:br>
            <a:r>
              <a:rPr lang="en-US" sz="2000" dirty="0" err="1">
                <a:solidFill>
                  <a:schemeClr val="bg1"/>
                </a:solidFill>
                <a:latin typeface="+mn-lt"/>
              </a:rPr>
              <a:t>WVD</a:t>
            </a:r>
            <a:r>
              <a:rPr lang="en-US" sz="2000" dirty="0">
                <a:solidFill>
                  <a:schemeClr val="bg1"/>
                </a:solidFill>
                <a:latin typeface="+mn-lt"/>
              </a:rPr>
              <a:t> Licensing Requirements</a:t>
            </a:r>
            <a:endParaRPr lang="en-US" dirty="0">
              <a:solidFill>
                <a:schemeClr val="bg1"/>
              </a:solidFill>
              <a:latin typeface="+mn-lt"/>
            </a:endParaRP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5800238" y="3974065"/>
            <a:ext cx="5248763" cy="173380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400" rtl="0" eaLnBrk="0" fontAlgn="base" latinLnBrk="0" hangingPunct="0">
              <a:lnSpc>
                <a:spcPct val="100000"/>
              </a:lnSpc>
              <a:spcBef>
                <a:spcPts val="800"/>
              </a:spcBef>
              <a:buClrTx/>
              <a:buSzTx/>
              <a:buFontTx/>
              <a:buNone/>
              <a:tabLst/>
              <a:defRPr/>
            </a:pPr>
            <a:r>
              <a:rPr kumimoji="0" lang="en-US" altLang="en-US" sz="2000" b="0" i="0" u="none" strike="noStrike" kern="1200" cap="none" spc="0" normalizeH="0" baseline="0" noProof="0" dirty="0">
                <a:ln>
                  <a:noFill/>
                </a:ln>
                <a:solidFill>
                  <a:schemeClr val="accent1"/>
                </a:solidFill>
                <a:effectLst/>
                <a:uLnTx/>
                <a:uFillTx/>
                <a:latin typeface="+mj-lt"/>
                <a:ea typeface="+mn-ea"/>
                <a:cs typeface="+mn-cs"/>
              </a:rPr>
              <a:t>Servers in WVD</a:t>
            </a:r>
          </a:p>
          <a:p>
            <a:pPr lvl="0" defTabSz="914400" eaLnBrk="0" fontAlgn="base" hangingPunct="0">
              <a:spcBef>
                <a:spcPts val="800"/>
              </a:spcBef>
              <a:defRPr/>
            </a:pPr>
            <a:r>
              <a:rPr lang="en-US" altLang="en-US" sz="1400" dirty="0">
                <a:solidFill>
                  <a:srgbClr val="000000"/>
                </a:solidFill>
              </a:rPr>
              <a:t>Customers are eligible to access Server workloads with Windows Virtual Desktop (WVD) if they have one of the following licenses:</a:t>
            </a:r>
          </a:p>
          <a:p>
            <a:pPr marL="182880" lvl="1" indent="-182880" defTabSz="914400" eaLnBrk="0" fontAlgn="base" hangingPunct="0">
              <a:spcBef>
                <a:spcPts val="800"/>
              </a:spcBef>
              <a:buFont typeface="Arial" panose="020B0604020202020204" pitchFamily="34" charset="0"/>
              <a:buChar char="•"/>
              <a:defRPr/>
            </a:pPr>
            <a:r>
              <a:rPr lang="en-US" altLang="en-US" sz="1400" dirty="0">
                <a:solidFill>
                  <a:srgbClr val="000000"/>
                </a:solidFill>
                <a:latin typeface="+mj-lt"/>
              </a:rPr>
              <a:t>RDS CAL license with active Software Assurance (SA)</a:t>
            </a:r>
            <a:endParaRPr lang="en-US" altLang="en-US" sz="1400" dirty="0">
              <a:solidFill>
                <a:srgbClr val="000000"/>
              </a:solidFill>
              <a:latin typeface="+mj-lt"/>
              <a:cs typeface="Segoe UI Semibold"/>
            </a:endParaRPr>
          </a:p>
          <a:p>
            <a:pPr marL="0" lvl="1" defTabSz="914400" eaLnBrk="0" fontAlgn="base" hangingPunct="0">
              <a:spcBef>
                <a:spcPts val="800"/>
              </a:spcBef>
              <a:defRPr/>
            </a:pPr>
            <a:endParaRPr kumimoji="0" lang="en-US" altLang="en-US" sz="1400" b="0" i="1" u="none" strike="noStrike" kern="1200" cap="none" spc="0" normalizeH="0" baseline="0" noProof="0" dirty="0">
              <a:ln>
                <a:noFill/>
              </a:ln>
              <a:solidFill>
                <a:srgbClr val="000000"/>
              </a:solidFill>
              <a:effectLst/>
              <a:uLnTx/>
              <a:uFillTx/>
              <a:latin typeface="+mj-lt"/>
              <a:ea typeface="+mn-ea"/>
              <a:cs typeface="+mn-cs"/>
            </a:endParaRPr>
          </a:p>
          <a:p>
            <a:pPr marL="0" lvl="1" defTabSz="914400" eaLnBrk="0" fontAlgn="base" hangingPunct="0">
              <a:spcBef>
                <a:spcPts val="800"/>
              </a:spcBef>
              <a:defRPr/>
            </a:pPr>
            <a:r>
              <a:rPr kumimoji="0" lang="en-US" altLang="en-US" sz="1000" b="0" i="1" u="none" strike="noStrike" kern="1200" cap="none" spc="0" normalizeH="0" baseline="0" noProof="0" dirty="0">
                <a:ln>
                  <a:noFill/>
                </a:ln>
                <a:solidFill>
                  <a:srgbClr val="000000"/>
                </a:solidFill>
                <a:effectLst/>
                <a:uLnTx/>
                <a:uFillTx/>
                <a:latin typeface="Segoe UI"/>
                <a:ea typeface="+mn-ea"/>
                <a:cs typeface="+mn-cs"/>
              </a:rPr>
              <a:t>.</a:t>
            </a:r>
            <a:endParaRPr lang="en-US" altLang="en-US" sz="1000" b="0" i="1" u="none" strike="noStrike" kern="1200" cap="none" spc="0" normalizeH="0" baseline="0" noProof="0" dirty="0">
              <a:ln>
                <a:noFill/>
              </a:ln>
              <a:solidFill>
                <a:srgbClr val="000000"/>
              </a:solidFill>
              <a:effectLst/>
              <a:uLnTx/>
              <a:uFillTx/>
              <a:latin typeface="Segoe UI"/>
              <a:cs typeface="Segoe UI"/>
            </a:endParaRPr>
          </a:p>
        </p:txBody>
      </p:sp>
      <p:cxnSp>
        <p:nvCxnSpPr>
          <p:cNvPr id="38" name="Straight Connector 37">
            <a:extLst>
              <a:ext uri="{FF2B5EF4-FFF2-40B4-BE49-F238E27FC236}">
                <a16:creationId xmlns:a16="http://schemas.microsoft.com/office/drawing/2014/main" id="{FFC4D8ED-E985-4471-AE46-76B40D01D5CA}"/>
              </a:ext>
            </a:extLst>
          </p:cNvPr>
          <p:cNvCxnSpPr>
            <a:cxnSpLocks/>
          </p:cNvCxnSpPr>
          <p:nvPr/>
        </p:nvCxnSpPr>
        <p:spPr>
          <a:xfrm>
            <a:off x="5800238" y="3647209"/>
            <a:ext cx="5553562" cy="0"/>
          </a:xfrm>
          <a:prstGeom prst="line">
            <a:avLst/>
          </a:prstGeom>
          <a:ln w="6350" cap="rnd">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00BE130-84E4-493A-B2E5-8068E6ACC959}"/>
              </a:ext>
            </a:extLst>
          </p:cNvPr>
          <p:cNvGrpSpPr/>
          <p:nvPr/>
        </p:nvGrpSpPr>
        <p:grpSpPr>
          <a:xfrm>
            <a:off x="4712279" y="214747"/>
            <a:ext cx="803434" cy="803434"/>
            <a:chOff x="4053276" y="773630"/>
            <a:chExt cx="803434" cy="803434"/>
          </a:xfrm>
        </p:grpSpPr>
        <p:sp>
          <p:nvSpPr>
            <p:cNvPr id="11" name="Oval 10">
              <a:extLst>
                <a:ext uri="{FF2B5EF4-FFF2-40B4-BE49-F238E27FC236}">
                  <a16:creationId xmlns:a16="http://schemas.microsoft.com/office/drawing/2014/main" id="{9F731DB8-91D1-4E03-B33A-42B385B78B07}"/>
                </a:ext>
              </a:extLst>
            </p:cNvPr>
            <p:cNvSpPr/>
            <p:nvPr/>
          </p:nvSpPr>
          <p:spPr bwMode="auto">
            <a:xfrm>
              <a:off x="4053276" y="773630"/>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7" name="monitor" title="Icon of a monitor">
              <a:extLst>
                <a:ext uri="{FF2B5EF4-FFF2-40B4-BE49-F238E27FC236}">
                  <a16:creationId xmlns:a16="http://schemas.microsoft.com/office/drawing/2014/main" id="{4872B0FF-9F2B-4974-AC5D-175B98DA4FC0}"/>
                </a:ext>
              </a:extLst>
            </p:cNvPr>
            <p:cNvSpPr>
              <a:spLocks noChangeAspect="1" noEditPoints="1"/>
            </p:cNvSpPr>
            <p:nvPr/>
          </p:nvSpPr>
          <p:spPr bwMode="auto">
            <a:xfrm>
              <a:off x="4267084" y="1031335"/>
              <a:ext cx="375818" cy="28802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ctr" defTabSz="878379" rtl="0" eaLnBrk="1" fontAlgn="base"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63797C75-56EC-4E31-B1EA-5827469711D5}"/>
              </a:ext>
            </a:extLst>
          </p:cNvPr>
          <p:cNvGrpSpPr/>
          <p:nvPr/>
        </p:nvGrpSpPr>
        <p:grpSpPr>
          <a:xfrm>
            <a:off x="4712279" y="3933066"/>
            <a:ext cx="803434" cy="803434"/>
            <a:chOff x="4053276" y="4248755"/>
            <a:chExt cx="803434" cy="803434"/>
          </a:xfrm>
        </p:grpSpPr>
        <p:sp>
          <p:nvSpPr>
            <p:cNvPr id="13" name="Oval 12">
              <a:extLst>
                <a:ext uri="{FF2B5EF4-FFF2-40B4-BE49-F238E27FC236}">
                  <a16:creationId xmlns:a16="http://schemas.microsoft.com/office/drawing/2014/main" id="{B6AF430A-984F-4C96-9761-DF6EDD20E4C0}"/>
                </a:ext>
              </a:extLst>
            </p:cNvPr>
            <p:cNvSpPr/>
            <p:nvPr/>
          </p:nvSpPr>
          <p:spPr bwMode="auto">
            <a:xfrm>
              <a:off x="4053276" y="4248755"/>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8" name="server" title="Icon of a server tower">
              <a:extLst>
                <a:ext uri="{FF2B5EF4-FFF2-40B4-BE49-F238E27FC236}">
                  <a16:creationId xmlns:a16="http://schemas.microsoft.com/office/drawing/2014/main" id="{404D31BF-42A5-439E-948F-65CB362582E7}"/>
                </a:ext>
              </a:extLst>
            </p:cNvPr>
            <p:cNvSpPr>
              <a:spLocks noChangeAspect="1" noEditPoints="1"/>
            </p:cNvSpPr>
            <p:nvPr/>
          </p:nvSpPr>
          <p:spPr bwMode="auto">
            <a:xfrm>
              <a:off x="4352272" y="4435751"/>
              <a:ext cx="207607" cy="39432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D1784155-2DE7-471C-AD9B-7D688D65A637}"/>
              </a:ext>
            </a:extLst>
          </p:cNvPr>
          <p:cNvSpPr/>
          <p:nvPr/>
        </p:nvSpPr>
        <p:spPr>
          <a:xfrm>
            <a:off x="4712279" y="5530870"/>
            <a:ext cx="6997045" cy="877163"/>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1219847" rtl="0" eaLnBrk="1" fontAlgn="auto" latinLnBrk="0" hangingPunct="1">
              <a:lnSpc>
                <a:spcPct val="100000"/>
              </a:lnSpc>
              <a:spcBef>
                <a:spcPct val="0"/>
              </a:spcBef>
              <a:spcAft>
                <a:spcPts val="588"/>
              </a:spcAft>
              <a:buClrTx/>
              <a:buSzTx/>
              <a:buFontTx/>
              <a:buNone/>
              <a:tabLst/>
              <a:defRPr/>
            </a:pPr>
            <a:r>
              <a:rPr lang="en-US" sz="1800">
                <a:solidFill>
                  <a:srgbClr val="000000"/>
                </a:solidFill>
              </a:rPr>
              <a:t>Customers pay for the virtual machines (VMs), storage, and networking consumed when the users are using the service</a:t>
            </a:r>
          </a:p>
          <a:p>
            <a:pPr marL="0" marR="0" lvl="0" indent="0" algn="l" defTabSz="914102" rtl="0" eaLnBrk="1" fontAlgn="base"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353535"/>
              </a:solidFill>
              <a:effectLst/>
              <a:uLnTx/>
              <a:uFillTx/>
              <a:latin typeface="Segoe UI "/>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389C78-41F9-4EA9-85D5-A8FD7D1FD0B1}"/>
              </a:ext>
            </a:extLst>
          </p:cNvPr>
          <p:cNvSpPr/>
          <p:nvPr/>
        </p:nvSpPr>
        <p:spPr>
          <a:xfrm>
            <a:off x="4710251" y="6519446"/>
            <a:ext cx="7143198" cy="338554"/>
          </a:xfrm>
          <a:prstGeom prst="rect">
            <a:avLst/>
          </a:prstGeom>
        </p:spPr>
        <p:txBody>
          <a:bodyPr wrap="square" anchor="t">
            <a:spAutoFit/>
          </a:bodyPr>
          <a:lstStyle/>
          <a:p>
            <a:pPr marL="0" lvl="1" defTabSz="914400" eaLnBrk="0" fontAlgn="base" hangingPunct="0">
              <a:spcBef>
                <a:spcPts val="800"/>
              </a:spcBef>
              <a:defRPr/>
            </a:pPr>
            <a:r>
              <a:rPr lang="en-US" altLang="en-US" sz="800" i="1">
                <a:solidFill>
                  <a:srgbClr val="000000"/>
                </a:solidFill>
              </a:rPr>
              <a:t>*Customers can access Windows Virtual Desktop from their personal non-Windows Pro endpoints if they have a Microsoft 365 E3/E5/F1, Microsoft 365 A3/A5 or Windows 10 VDA per user license.</a:t>
            </a:r>
          </a:p>
        </p:txBody>
      </p:sp>
    </p:spTree>
    <p:extLst>
      <p:ext uri="{BB962C8B-B14F-4D97-AF65-F5344CB8AC3E}">
        <p14:creationId xmlns:p14="http://schemas.microsoft.com/office/powerpoint/2010/main" val="27607528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322C-E9AA-4840-922D-0905C47C5E2E}"/>
              </a:ext>
            </a:extLst>
          </p:cNvPr>
          <p:cNvSpPr>
            <a:spLocks noGrp="1"/>
          </p:cNvSpPr>
          <p:nvPr>
            <p:ph type="title"/>
          </p:nvPr>
        </p:nvSpPr>
        <p:spPr>
          <a:xfrm>
            <a:off x="588263" y="457200"/>
            <a:ext cx="11018520" cy="923330"/>
          </a:xfrm>
        </p:spPr>
        <p:txBody>
          <a:bodyPr/>
          <a:lstStyle/>
          <a:p>
            <a:pPr lvl="0">
              <a:spcBef>
                <a:spcPct val="20000"/>
              </a:spcBef>
              <a:buSzPct val="90000"/>
            </a:pPr>
            <a:r>
              <a:rPr lang="en-US" dirty="0"/>
              <a:t>Scenario 1: Accessing Windows 10 and 7 in WVD</a:t>
            </a:r>
            <a:br>
              <a:rPr lang="en-US" dirty="0"/>
            </a:br>
            <a:r>
              <a:rPr lang="en-US" sz="2400" b="0" spc="0" dirty="0">
                <a:ln>
                  <a:noFill/>
                </a:ln>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Reference: </a:t>
            </a:r>
            <a:r>
              <a:rPr lang="en-US" sz="2400" b="0" spc="0" dirty="0">
                <a:ln>
                  <a:noFill/>
                </a:ln>
                <a:solidFill>
                  <a:schemeClr val="accent2">
                    <a:lumMod val="75000"/>
                    <a:lumOff val="25000"/>
                  </a:schemeClr>
                </a:solidFill>
                <a:latin typeface="Segoe UI Semilight" panose="020B0402040204020203" pitchFamily="34" charset="0"/>
                <a:cs typeface="Segoe UI Semilight" panose="020B0402040204020203" pitchFamily="34" charset="0"/>
                <a:hlinkClick r:id="rId2"/>
              </a:rPr>
              <a:t>https://azure.microsoft.com/en-us/pricing/details/virtual-desktop</a:t>
            </a:r>
            <a:r>
              <a:rPr lang="en-US" sz="2400" b="0" spc="0" dirty="0">
                <a:ln>
                  <a:noFill/>
                </a:ln>
                <a:solidFill>
                  <a:schemeClr val="accent2">
                    <a:lumMod val="75000"/>
                    <a:lumOff val="25000"/>
                  </a:schemeClr>
                </a:solidFill>
                <a:latin typeface="Segoe UI Semilight" panose="020B0402040204020203" pitchFamily="34" charset="0"/>
                <a:cs typeface="Segoe UI Semilight" panose="020B0402040204020203" pitchFamily="34" charset="0"/>
              </a:rPr>
              <a:t> </a:t>
            </a:r>
            <a:endParaRPr lang="en-US" dirty="0">
              <a:solidFill>
                <a:schemeClr val="accent2">
                  <a:lumMod val="75000"/>
                  <a:lumOff val="25000"/>
                </a:schemeClr>
              </a:solidFill>
            </a:endParaRPr>
          </a:p>
        </p:txBody>
      </p:sp>
      <p:sp>
        <p:nvSpPr>
          <p:cNvPr id="3" name="Text Placeholder 2">
            <a:extLst>
              <a:ext uri="{FF2B5EF4-FFF2-40B4-BE49-F238E27FC236}">
                <a16:creationId xmlns:a16="http://schemas.microsoft.com/office/drawing/2014/main" id="{F72788C8-6935-4397-8417-790677C40C63}"/>
              </a:ext>
            </a:extLst>
          </p:cNvPr>
          <p:cNvSpPr>
            <a:spLocks noGrp="1"/>
          </p:cNvSpPr>
          <p:nvPr>
            <p:ph type="body" sz="quarter" idx="10"/>
          </p:nvPr>
        </p:nvSpPr>
        <p:spPr>
          <a:xfrm>
            <a:off x="586740" y="1471822"/>
            <a:ext cx="11018520" cy="4358116"/>
          </a:xfrm>
        </p:spPr>
        <p:txBody>
          <a:bodyPr/>
          <a:lstStyle/>
          <a:p>
            <a:r>
              <a:rPr lang="en-US" sz="2400" b="1" dirty="0"/>
              <a:t>EDU Customers are eligible to access Windows 10 and Windows 7 in WVD from Windows if the end-user has one of the following EDU licenses assigned to them: </a:t>
            </a:r>
            <a:endParaRPr lang="en-US" sz="2400" dirty="0"/>
          </a:p>
          <a:p>
            <a:pPr lvl="2"/>
            <a:r>
              <a:rPr lang="en-US" sz="2400" dirty="0"/>
              <a:t>Microsoft 365 A3 /A5</a:t>
            </a:r>
          </a:p>
          <a:p>
            <a:pPr lvl="2"/>
            <a:r>
              <a:rPr lang="en-US" sz="2400" dirty="0"/>
              <a:t>Microsoft 365 A3/A5 Student Use Benefit SKUs </a:t>
            </a:r>
          </a:p>
          <a:p>
            <a:pPr lvl="2"/>
            <a:r>
              <a:rPr lang="en-US" sz="2400" dirty="0"/>
              <a:t>Windows 10 VDA per user license</a:t>
            </a:r>
          </a:p>
          <a:p>
            <a:pPr lvl="2"/>
            <a:r>
              <a:rPr lang="en-US" sz="2400" dirty="0"/>
              <a:t>Windows 10 Education A3/A5*</a:t>
            </a:r>
          </a:p>
          <a:p>
            <a:r>
              <a:rPr lang="en-US" sz="2400" b="1" dirty="0"/>
              <a:t>EDU Customers can access Windows Virtual Desktop from their non-Windows endpoints if they have a Microsoft 365 E3/E5, Microsoft 365 A3/A5/Student Use Benefit or Windows 10 VDA per user license</a:t>
            </a:r>
          </a:p>
          <a:p>
            <a:endParaRPr lang="en-US" sz="3600" dirty="0"/>
          </a:p>
        </p:txBody>
      </p:sp>
      <p:sp>
        <p:nvSpPr>
          <p:cNvPr id="4" name="Rectangle 3">
            <a:extLst>
              <a:ext uri="{FF2B5EF4-FFF2-40B4-BE49-F238E27FC236}">
                <a16:creationId xmlns:a16="http://schemas.microsoft.com/office/drawing/2014/main" id="{7DB65BE8-5322-44A1-BB49-FFBE6A7CF409}"/>
              </a:ext>
            </a:extLst>
          </p:cNvPr>
          <p:cNvSpPr/>
          <p:nvPr/>
        </p:nvSpPr>
        <p:spPr>
          <a:xfrm>
            <a:off x="6141028" y="6428954"/>
            <a:ext cx="5912260"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1A1A1A"/>
                </a:solidFill>
                <a:effectLst/>
                <a:uLnTx/>
                <a:uFillTx/>
                <a:latin typeface="Segoe UI"/>
                <a:ea typeface="+mn-ea"/>
                <a:cs typeface="+mn-cs"/>
              </a:rPr>
              <a:t>* Paid student license – Student Use Benefit does not apply</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5428029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322C-E9AA-4840-922D-0905C47C5E2E}"/>
              </a:ext>
            </a:extLst>
          </p:cNvPr>
          <p:cNvSpPr>
            <a:spLocks noGrp="1"/>
          </p:cNvSpPr>
          <p:nvPr>
            <p:ph type="title"/>
          </p:nvPr>
        </p:nvSpPr>
        <p:spPr>
          <a:xfrm>
            <a:off x="588263" y="457200"/>
            <a:ext cx="11018520" cy="1477328"/>
          </a:xfrm>
        </p:spPr>
        <p:txBody>
          <a:bodyPr/>
          <a:lstStyle/>
          <a:p>
            <a:r>
              <a:rPr lang="en-US" dirty="0">
                <a:gradFill>
                  <a:gsLst>
                    <a:gs pos="1250">
                      <a:srgbClr val="1A1A1A"/>
                    </a:gs>
                    <a:gs pos="100000">
                      <a:srgbClr val="1A1A1A"/>
                    </a:gs>
                  </a:gsLst>
                  <a:lin ang="5400000" scaled="0"/>
                </a:gradFill>
              </a:rPr>
              <a:t>Scenario 2: Accessing Windows Server RDS and Windows Server RemoteApp in WVD</a:t>
            </a:r>
            <a:br>
              <a:rPr lang="en-US" dirty="0">
                <a:gradFill>
                  <a:gsLst>
                    <a:gs pos="1250">
                      <a:srgbClr val="1A1A1A"/>
                    </a:gs>
                    <a:gs pos="100000">
                      <a:srgbClr val="1A1A1A"/>
                    </a:gs>
                  </a:gsLst>
                  <a:lin ang="5400000" scaled="0"/>
                </a:gradFill>
              </a:rPr>
            </a:br>
            <a:r>
              <a:rPr lang="en-US" sz="2400" b="0" spc="0" dirty="0">
                <a:ln>
                  <a:noFill/>
                </a:ln>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Reference: </a:t>
            </a:r>
            <a:r>
              <a:rPr lang="en-US" sz="2400" b="0" spc="0" dirty="0">
                <a:ln>
                  <a:noFill/>
                </a:ln>
                <a:solidFill>
                  <a:srgbClr val="002050">
                    <a:lumMod val="75000"/>
                    <a:lumOff val="25000"/>
                  </a:srgbClr>
                </a:solidFill>
                <a:latin typeface="Segoe UI Semilight" panose="020B0402040204020203" pitchFamily="34" charset="0"/>
                <a:cs typeface="Segoe UI Semilight" panose="020B0402040204020203" pitchFamily="34" charset="0"/>
                <a:hlinkClick r:id="rId2">
                  <a:extLst>
                    <a:ext uri="{A12FA001-AC4F-418D-AE19-62706E023703}">
                      <ahyp:hlinkClr xmlns:ahyp="http://schemas.microsoft.com/office/drawing/2018/hyperlinkcolor" val="tx"/>
                    </a:ext>
                  </a:extLst>
                </a:hlinkClick>
              </a:rPr>
              <a:t>https://azure.microsoft.com/en-us/pricing/details/virtual-desktop</a:t>
            </a:r>
            <a:r>
              <a:rPr lang="en-US" sz="2400" b="0" spc="0" dirty="0">
                <a:ln>
                  <a:noFill/>
                </a:ln>
                <a:solidFill>
                  <a:srgbClr val="002050">
                    <a:lumMod val="75000"/>
                    <a:lumOff val="25000"/>
                  </a:srgbClr>
                </a:solidFill>
                <a:latin typeface="Segoe UI Semilight" panose="020B0402040204020203" pitchFamily="34" charset="0"/>
                <a:cs typeface="Segoe UI Semilight" panose="020B0402040204020203" pitchFamily="34" charset="0"/>
              </a:rPr>
              <a:t> </a:t>
            </a:r>
            <a:endParaRPr lang="en-US" dirty="0"/>
          </a:p>
        </p:txBody>
      </p:sp>
      <p:sp>
        <p:nvSpPr>
          <p:cNvPr id="3" name="Text Placeholder 2">
            <a:extLst>
              <a:ext uri="{FF2B5EF4-FFF2-40B4-BE49-F238E27FC236}">
                <a16:creationId xmlns:a16="http://schemas.microsoft.com/office/drawing/2014/main" id="{F72788C8-6935-4397-8417-790677C40C63}"/>
              </a:ext>
            </a:extLst>
          </p:cNvPr>
          <p:cNvSpPr>
            <a:spLocks noGrp="1"/>
          </p:cNvSpPr>
          <p:nvPr>
            <p:ph type="body" sz="quarter" idx="10"/>
          </p:nvPr>
        </p:nvSpPr>
        <p:spPr>
          <a:xfrm>
            <a:off x="584200" y="2229860"/>
            <a:ext cx="11018520" cy="3705630"/>
          </a:xfrm>
        </p:spPr>
        <p:txBody>
          <a:bodyPr/>
          <a:lstStyle/>
          <a:p>
            <a:r>
              <a:rPr lang="en-US" b="1" dirty="0"/>
              <a:t>EDU Customers are eligible to access Windows Server 2012 R2 and newer running RDS or Published Windows Server 2012 R2 </a:t>
            </a:r>
            <a:r>
              <a:rPr lang="en-US" b="1" dirty="0" err="1"/>
              <a:t>RemoteApps</a:t>
            </a:r>
            <a:r>
              <a:rPr lang="en-US" b="1" dirty="0"/>
              <a:t> in Azure and access them via WVD from any endpoint,  Windows or non-Windows, if the end user the following license assigned to them: </a:t>
            </a:r>
          </a:p>
          <a:p>
            <a:pPr marL="0" indent="0">
              <a:buNone/>
            </a:pPr>
            <a:endParaRPr lang="en-US" dirty="0"/>
          </a:p>
          <a:p>
            <a:pPr lvl="1"/>
            <a:r>
              <a:rPr lang="en-US" sz="2800" dirty="0"/>
              <a:t>An RDS CAL license with active Software Assurance (SA)</a:t>
            </a:r>
          </a:p>
          <a:p>
            <a:pPr marL="0" indent="0">
              <a:buNone/>
            </a:pPr>
            <a:endParaRPr lang="en-US" dirty="0"/>
          </a:p>
        </p:txBody>
      </p:sp>
    </p:spTree>
    <p:extLst>
      <p:ext uri="{BB962C8B-B14F-4D97-AF65-F5344CB8AC3E}">
        <p14:creationId xmlns:p14="http://schemas.microsoft.com/office/powerpoint/2010/main" val="6398586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C48C-5119-4E23-BA2C-E3006A4D728E}"/>
              </a:ext>
            </a:extLst>
          </p:cNvPr>
          <p:cNvSpPr>
            <a:spLocks noGrp="1"/>
          </p:cNvSpPr>
          <p:nvPr>
            <p:ph type="title"/>
          </p:nvPr>
        </p:nvSpPr>
        <p:spPr>
          <a:xfrm>
            <a:off x="588263" y="457200"/>
            <a:ext cx="11018520" cy="553998"/>
          </a:xfrm>
        </p:spPr>
        <p:txBody>
          <a:bodyPr/>
          <a:lstStyle/>
          <a:p>
            <a:r>
              <a:rPr lang="en-US" dirty="0">
                <a:gradFill>
                  <a:gsLst>
                    <a:gs pos="1250">
                      <a:srgbClr val="1A1A1A"/>
                    </a:gs>
                    <a:gs pos="100000">
                      <a:srgbClr val="1A1A1A"/>
                    </a:gs>
                  </a:gsLst>
                  <a:lin ang="5400000" scaled="0"/>
                </a:gradFill>
              </a:rPr>
              <a:t>EDU Licensing Summary </a:t>
            </a:r>
            <a:r>
              <a:rPr lang="en-US" sz="2400" dirty="0">
                <a:gradFill>
                  <a:gsLst>
                    <a:gs pos="1250">
                      <a:srgbClr val="1A1A1A"/>
                    </a:gs>
                    <a:gs pos="100000">
                      <a:srgbClr val="1A1A1A"/>
                    </a:gs>
                  </a:gsLst>
                  <a:lin ang="5400000" scaled="0"/>
                </a:gradFill>
              </a:rPr>
              <a:t>- Overall Approach Summary</a:t>
            </a:r>
            <a:endParaRPr lang="en-US" dirty="0"/>
          </a:p>
        </p:txBody>
      </p:sp>
      <p:sp>
        <p:nvSpPr>
          <p:cNvPr id="3" name="Text Placeholder 2">
            <a:extLst>
              <a:ext uri="{FF2B5EF4-FFF2-40B4-BE49-F238E27FC236}">
                <a16:creationId xmlns:a16="http://schemas.microsoft.com/office/drawing/2014/main" id="{E9717D53-533C-48B4-93F7-C543C3490934}"/>
              </a:ext>
            </a:extLst>
          </p:cNvPr>
          <p:cNvSpPr>
            <a:spLocks noGrp="1"/>
          </p:cNvSpPr>
          <p:nvPr>
            <p:ph type="body" sz="quarter" idx="10"/>
          </p:nvPr>
        </p:nvSpPr>
        <p:spPr>
          <a:xfrm>
            <a:off x="588263" y="1459796"/>
            <a:ext cx="11018520" cy="3434786"/>
          </a:xfrm>
        </p:spPr>
        <p:txBody>
          <a:bodyPr/>
          <a:lstStyle/>
          <a:p>
            <a:pPr lvl="0"/>
            <a:r>
              <a:rPr lang="en-US" dirty="0"/>
              <a:t>M365 A3 and A5 Subscriptions are the primary licensing vehicle for delivering value and simplifying licensing across EDU solutions</a:t>
            </a:r>
          </a:p>
          <a:p>
            <a:r>
              <a:rPr lang="en-US" dirty="0"/>
              <a:t>Eliminates other licensing barriers &amp; makes M365 A3/A5 with associated SUB even more attractive</a:t>
            </a:r>
          </a:p>
          <a:p>
            <a:pPr lvl="1"/>
            <a:r>
              <a:rPr lang="en-US" dirty="0"/>
              <a:t>Does </a:t>
            </a:r>
            <a:r>
              <a:rPr lang="en-US" b="1" u="sng" dirty="0"/>
              <a:t>not</a:t>
            </a:r>
            <a:r>
              <a:rPr lang="en-US" dirty="0"/>
              <a:t> modify or change existing RDS CAL requirements for solutions/deployments that use Windows Server</a:t>
            </a:r>
          </a:p>
          <a:p>
            <a:pPr lvl="0"/>
            <a:r>
              <a:rPr lang="en-US" dirty="0"/>
              <a:t>Substantially less expensive than competitors’ approaches to EDU Virtualization challenges</a:t>
            </a:r>
          </a:p>
        </p:txBody>
      </p:sp>
    </p:spTree>
    <p:extLst>
      <p:ext uri="{BB962C8B-B14F-4D97-AF65-F5344CB8AC3E}">
        <p14:creationId xmlns:p14="http://schemas.microsoft.com/office/powerpoint/2010/main" val="1055249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8ECC-0441-4F25-8E33-7990BA9D6AB0}"/>
              </a:ext>
            </a:extLst>
          </p:cNvPr>
          <p:cNvSpPr>
            <a:spLocks noGrp="1"/>
          </p:cNvSpPr>
          <p:nvPr>
            <p:ph type="title"/>
          </p:nvPr>
        </p:nvSpPr>
        <p:spPr/>
        <p:txBody>
          <a:bodyPr/>
          <a:lstStyle/>
          <a:p>
            <a:r>
              <a:rPr lang="en-US" dirty="0"/>
              <a:t>Costs Considerations – What do I spend to use WVD??</a:t>
            </a:r>
          </a:p>
        </p:txBody>
      </p:sp>
      <p:sp>
        <p:nvSpPr>
          <p:cNvPr id="3" name="Text Placeholder 2">
            <a:extLst>
              <a:ext uri="{FF2B5EF4-FFF2-40B4-BE49-F238E27FC236}">
                <a16:creationId xmlns:a16="http://schemas.microsoft.com/office/drawing/2014/main" id="{6AAC2CB6-84D2-43E9-9343-AC57E8137D72}"/>
              </a:ext>
            </a:extLst>
          </p:cNvPr>
          <p:cNvSpPr>
            <a:spLocks noGrp="1"/>
          </p:cNvSpPr>
          <p:nvPr>
            <p:ph type="body" sz="quarter" idx="10"/>
          </p:nvPr>
        </p:nvSpPr>
        <p:spPr>
          <a:xfrm>
            <a:off x="584200" y="1435497"/>
            <a:ext cx="6327971" cy="4985980"/>
          </a:xfrm>
        </p:spPr>
        <p:txBody>
          <a:bodyPr/>
          <a:lstStyle/>
          <a:p>
            <a:r>
              <a:rPr lang="en-US" dirty="0"/>
              <a:t>Licensing </a:t>
            </a:r>
            <a:r>
              <a:rPr lang="en-US" sz="2000" dirty="0"/>
              <a:t>(see previous slides for scenarios)</a:t>
            </a:r>
          </a:p>
          <a:p>
            <a:r>
              <a:rPr lang="en-US" sz="2000" dirty="0"/>
              <a:t>Use the </a:t>
            </a:r>
            <a:r>
              <a:rPr lang="en-US" sz="2000" dirty="0">
                <a:gradFill>
                  <a:gsLst>
                    <a:gs pos="1250">
                      <a:srgbClr val="1A1A1A"/>
                    </a:gs>
                    <a:gs pos="100000">
                      <a:srgbClr val="1A1A1A"/>
                    </a:gs>
                  </a:gsLst>
                  <a:lin ang="5400000" scaled="0"/>
                </a:gradFill>
                <a:hlinkClick r:id="rId2"/>
              </a:rPr>
              <a:t>WVD Cost Calculator</a:t>
            </a:r>
            <a:r>
              <a:rPr lang="en-US" sz="2000" dirty="0">
                <a:gradFill>
                  <a:gsLst>
                    <a:gs pos="1250">
                      <a:srgbClr val="1A1A1A"/>
                    </a:gs>
                    <a:gs pos="100000">
                      <a:srgbClr val="1A1A1A"/>
                    </a:gs>
                  </a:gsLst>
                  <a:lin ang="5400000" scaled="0"/>
                </a:gradFill>
              </a:rPr>
              <a:t> to factor in the ongoing Azure real estate cost:</a:t>
            </a:r>
            <a:endParaRPr lang="en-US" sz="2000" dirty="0"/>
          </a:p>
          <a:p>
            <a:pPr lvl="1"/>
            <a:r>
              <a:rPr lang="en-US" sz="1800" dirty="0"/>
              <a:t>VM uptime/execution</a:t>
            </a:r>
          </a:p>
          <a:p>
            <a:pPr lvl="2"/>
            <a:r>
              <a:rPr lang="en-US" dirty="0"/>
              <a:t>Bulk of the costs - “right size” the VMs using Azure Advisor</a:t>
            </a:r>
          </a:p>
          <a:p>
            <a:pPr lvl="2"/>
            <a:r>
              <a:rPr lang="en-US" dirty="0"/>
              <a:t>Mitigate with </a:t>
            </a:r>
            <a:r>
              <a:rPr lang="en-US" dirty="0">
                <a:hlinkClick r:id="rId3"/>
              </a:rPr>
              <a:t>Reserved Instances</a:t>
            </a:r>
            <a:r>
              <a:rPr lang="en-US" dirty="0"/>
              <a:t> (options in Cost Calculator)</a:t>
            </a:r>
          </a:p>
          <a:p>
            <a:pPr lvl="2"/>
            <a:r>
              <a:rPr lang="en-US" dirty="0">
                <a:hlinkClick r:id="rId4"/>
              </a:rPr>
              <a:t>Hybrid Use Benefit </a:t>
            </a:r>
            <a:r>
              <a:rPr lang="en-US" dirty="0"/>
              <a:t>applied automatically – no Windows OS fees</a:t>
            </a:r>
          </a:p>
          <a:p>
            <a:pPr lvl="2"/>
            <a:r>
              <a:rPr lang="en-US" dirty="0"/>
              <a:t>Use Azure </a:t>
            </a:r>
            <a:r>
              <a:rPr lang="en-US" dirty="0">
                <a:hlinkClick r:id="rId5"/>
              </a:rPr>
              <a:t>start/stop automation </a:t>
            </a:r>
            <a:r>
              <a:rPr lang="en-US" dirty="0"/>
              <a:t>to shut down outside of SLA hours</a:t>
            </a:r>
          </a:p>
          <a:p>
            <a:pPr lvl="2"/>
            <a:r>
              <a:rPr lang="en-US" dirty="0"/>
              <a:t>Use </a:t>
            </a:r>
            <a:r>
              <a:rPr lang="en-US" dirty="0">
                <a:hlinkClick r:id="rId6"/>
              </a:rPr>
              <a:t>WVD scale up / scale down </a:t>
            </a:r>
            <a:r>
              <a:rPr lang="en-US" dirty="0"/>
              <a:t>based on demand to reduce uptime costs &amp; dynamically respond to load demands</a:t>
            </a:r>
          </a:p>
          <a:p>
            <a:pPr lvl="1"/>
            <a:r>
              <a:rPr lang="en-US" sz="1800" dirty="0"/>
              <a:t>Storage for VMs and Profiles</a:t>
            </a:r>
          </a:p>
          <a:p>
            <a:pPr lvl="1"/>
            <a:r>
              <a:rPr lang="en-US" sz="1800" dirty="0"/>
              <a:t>DCs/DNS/ADFS in Azure</a:t>
            </a:r>
          </a:p>
          <a:p>
            <a:pPr lvl="1"/>
            <a:r>
              <a:rPr lang="en-US" sz="1800" dirty="0"/>
              <a:t>Profile File server</a:t>
            </a:r>
          </a:p>
          <a:p>
            <a:pPr lvl="1"/>
            <a:r>
              <a:rPr lang="en-US" sz="1800" dirty="0"/>
              <a:t>Networking costs</a:t>
            </a:r>
          </a:p>
        </p:txBody>
      </p:sp>
      <p:pic>
        <p:nvPicPr>
          <p:cNvPr id="4" name="Picture 3">
            <a:extLst>
              <a:ext uri="{FF2B5EF4-FFF2-40B4-BE49-F238E27FC236}">
                <a16:creationId xmlns:a16="http://schemas.microsoft.com/office/drawing/2014/main" id="{99EFF2D3-9788-4A7E-976A-EFDB8FC627D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18776" y="1593338"/>
            <a:ext cx="4191722" cy="3390945"/>
          </a:xfrm>
          <a:prstGeom prst="rect">
            <a:avLst/>
          </a:prstGeom>
        </p:spPr>
      </p:pic>
    </p:spTree>
    <p:extLst>
      <p:ext uri="{BB962C8B-B14F-4D97-AF65-F5344CB8AC3E}">
        <p14:creationId xmlns:p14="http://schemas.microsoft.com/office/powerpoint/2010/main" val="38876078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62C8-08AF-4A69-806A-2F5EC0C4851F}"/>
              </a:ext>
            </a:extLst>
          </p:cNvPr>
          <p:cNvSpPr>
            <a:spLocks noGrp="1"/>
          </p:cNvSpPr>
          <p:nvPr>
            <p:ph type="title"/>
          </p:nvPr>
        </p:nvSpPr>
        <p:spPr/>
        <p:txBody>
          <a:bodyPr/>
          <a:lstStyle/>
          <a:p>
            <a:r>
              <a:rPr lang="en-US" dirty="0"/>
              <a:t>WVD Caveats &amp; Tips</a:t>
            </a:r>
          </a:p>
        </p:txBody>
      </p:sp>
      <p:sp>
        <p:nvSpPr>
          <p:cNvPr id="3" name="Text Placeholder 2">
            <a:extLst>
              <a:ext uri="{FF2B5EF4-FFF2-40B4-BE49-F238E27FC236}">
                <a16:creationId xmlns:a16="http://schemas.microsoft.com/office/drawing/2014/main" id="{7EB8ABAA-9B23-4035-B549-D99200F7C8BC}"/>
              </a:ext>
            </a:extLst>
          </p:cNvPr>
          <p:cNvSpPr>
            <a:spLocks noGrp="1"/>
          </p:cNvSpPr>
          <p:nvPr>
            <p:ph type="body" sz="quarter" idx="10"/>
          </p:nvPr>
        </p:nvSpPr>
        <p:spPr>
          <a:xfrm>
            <a:off x="585217" y="1011198"/>
            <a:ext cx="11175845" cy="5798510"/>
          </a:xfrm>
        </p:spPr>
        <p:txBody>
          <a:bodyPr/>
          <a:lstStyle/>
          <a:p>
            <a:pPr lvl="0"/>
            <a:r>
              <a:rPr lang="en-US" sz="1800" dirty="0"/>
              <a:t>Windows client or server host OS’s only in Azure</a:t>
            </a:r>
          </a:p>
          <a:p>
            <a:pPr lvl="0"/>
            <a:r>
              <a:rPr lang="en-US" sz="1800" dirty="0"/>
              <a:t>Cannot assign WVD access to Groups – UPN by UPN </a:t>
            </a:r>
            <a:r>
              <a:rPr lang="en-US" sz="1400" dirty="0"/>
              <a:t>(expect announcement @ Ignite)</a:t>
            </a:r>
            <a:endParaRPr lang="en-US" sz="1800" dirty="0"/>
          </a:p>
          <a:p>
            <a:pPr lvl="0"/>
            <a:r>
              <a:rPr lang="en-US" sz="1800" dirty="0"/>
              <a:t>USB redirection only available in full Windows RD Client</a:t>
            </a:r>
          </a:p>
          <a:p>
            <a:pPr lvl="1"/>
            <a:r>
              <a:rPr lang="en-US" sz="1400" dirty="0">
                <a:latin typeface="Segoe UI Semilight" panose="020B0402040204020203" pitchFamily="34" charset="0"/>
                <a:cs typeface="Segoe UI Semilight" panose="020B0402040204020203" pitchFamily="34" charset="0"/>
              </a:rPr>
              <a:t>Roadmap item per full client &amp; for HTML5 </a:t>
            </a:r>
          </a:p>
          <a:p>
            <a:pPr lvl="1"/>
            <a:r>
              <a:rPr lang="en-US" sz="1400" dirty="0">
                <a:latin typeface="Segoe UI Semilight" panose="020B0402040204020203" pitchFamily="34" charset="0"/>
                <a:cs typeface="Segoe UI Semilight" panose="020B0402040204020203" pitchFamily="34" charset="0"/>
              </a:rPr>
              <a:t>Terminal support will be rounded out @ Ignite conference</a:t>
            </a:r>
          </a:p>
          <a:p>
            <a:pPr lvl="0"/>
            <a:r>
              <a:rPr lang="en-US" sz="1800" dirty="0"/>
              <a:t>Requires AD presence to join VMs to AD</a:t>
            </a:r>
          </a:p>
          <a:p>
            <a:pPr lvl="1"/>
            <a:r>
              <a:rPr lang="en-US" sz="1400" dirty="0">
                <a:latin typeface="Segoe UI Semilight" panose="020B0402040204020203" pitchFamily="34" charset="0"/>
                <a:cs typeface="Segoe UI Semilight" panose="020B0402040204020203" pitchFamily="34" charset="0"/>
              </a:rPr>
              <a:t>Can use DCs in Azure, Azure AD Domain Services in Azure, or network connection to on-prem AD</a:t>
            </a:r>
          </a:p>
          <a:p>
            <a:pPr lvl="1"/>
            <a:r>
              <a:rPr lang="en-US" sz="1400" dirty="0">
                <a:latin typeface="Segoe UI Semilight" panose="020B0402040204020203" pitchFamily="34" charset="0"/>
                <a:cs typeface="Segoe UI Semilight" panose="020B0402040204020203" pitchFamily="34" charset="0"/>
              </a:rPr>
              <a:t>Azure AD join exclusively forthcoming</a:t>
            </a:r>
          </a:p>
          <a:p>
            <a:pPr lvl="0"/>
            <a:r>
              <a:rPr lang="en-US" sz="1800" dirty="0"/>
              <a:t>Seamless SSO requires federation/ADFS </a:t>
            </a:r>
          </a:p>
          <a:p>
            <a:pPr lvl="0"/>
            <a:r>
              <a:rPr lang="en-US" sz="1800" dirty="0"/>
              <a:t>Good tips:</a:t>
            </a:r>
          </a:p>
          <a:p>
            <a:pPr lvl="1"/>
            <a:r>
              <a:rPr lang="en-US" sz="1400" dirty="0"/>
              <a:t>Don’t forget your GPU drivers: </a:t>
            </a:r>
            <a:r>
              <a:rPr lang="en-US" sz="1400" dirty="0">
                <a:hlinkClick r:id="rId2"/>
              </a:rPr>
              <a:t>https://docs.microsoft.com/en-us/azure/virtual-desktop/configure-vm-gpu</a:t>
            </a:r>
            <a:endParaRPr lang="en-US" sz="1400" dirty="0"/>
          </a:p>
          <a:p>
            <a:pPr lvl="1"/>
            <a:r>
              <a:rPr lang="en-US" sz="1400" dirty="0"/>
              <a:t>Enforce RDP settings per Host Pool: </a:t>
            </a:r>
            <a:r>
              <a:rPr lang="en-US" sz="1400" dirty="0">
                <a:hlinkClick r:id="rId3"/>
              </a:rPr>
              <a:t>https://docs.microsoft.com/en-us/azure/virtual-desktop/customize-rdp-properties</a:t>
            </a:r>
            <a:endParaRPr lang="en-US" sz="1400" dirty="0"/>
          </a:p>
          <a:p>
            <a:pPr lvl="1"/>
            <a:r>
              <a:rPr lang="en-US" sz="1400" dirty="0"/>
              <a:t>Session Shadowing approach: </a:t>
            </a:r>
            <a:r>
              <a:rPr lang="en-US" sz="1400" dirty="0">
                <a:latin typeface="Segoe UI Semilight" panose="020B0402040204020203" pitchFamily="34" charset="0"/>
                <a:cs typeface="Segoe UI Semilight" panose="020B0402040204020203" pitchFamily="34" charset="0"/>
                <a:hlinkClick r:id="rId4"/>
              </a:rPr>
              <a:t>http://purerds.org/windows-virtual-desktop/windows-virtual-desktop-shadowing/</a:t>
            </a:r>
            <a:endParaRPr lang="en-US" sz="1400" dirty="0">
              <a:latin typeface="Segoe UI Semilight" panose="020B0402040204020203" pitchFamily="34" charset="0"/>
              <a:cs typeface="Segoe UI Semilight" panose="020B0402040204020203" pitchFamily="34" charset="0"/>
            </a:endParaRPr>
          </a:p>
          <a:p>
            <a:r>
              <a:rPr lang="en-US" sz="1800" dirty="0"/>
              <a:t>Cannot upgrade existing Win10 system to Win10 multi-user (yet)</a:t>
            </a:r>
          </a:p>
          <a:p>
            <a:pPr lvl="1"/>
            <a:r>
              <a:rPr lang="en-US" sz="1200" dirty="0">
                <a:latin typeface="Segoe UI Semilight" panose="020B0402040204020203" pitchFamily="34" charset="0"/>
                <a:cs typeface="Segoe UI Semilight" panose="020B0402040204020203" pitchFamily="34" charset="0"/>
              </a:rPr>
              <a:t>Must install Office &amp; OneDrive on a master image using shared activation/machine installs: </a:t>
            </a:r>
            <a:r>
              <a:rPr lang="en-US" sz="1200" dirty="0">
                <a:latin typeface="Segoe UI Semilight" panose="020B0402040204020203" pitchFamily="34" charset="0"/>
                <a:cs typeface="Segoe UI Semilight" panose="020B0402040204020203" pitchFamily="34" charset="0"/>
                <a:hlinkClick r:id="rId5"/>
              </a:rPr>
              <a:t>https://docs.microsoft.com/en-us/azure/virtual-desktop/install-office-on-wvd-master-image</a:t>
            </a:r>
            <a:r>
              <a:rPr lang="en-US" sz="1200" dirty="0">
                <a:latin typeface="Segoe UI Semilight" panose="020B0402040204020203" pitchFamily="34" charset="0"/>
                <a:cs typeface="Segoe UI Semilight" panose="020B0402040204020203" pitchFamily="34" charset="0"/>
              </a:rPr>
              <a:t> </a:t>
            </a:r>
          </a:p>
          <a:p>
            <a:pPr lvl="0"/>
            <a:r>
              <a:rPr lang="en-US" sz="1800" dirty="0"/>
              <a:t>Certification for HIPAA &amp; BAA inclusion targeted for June of 2020</a:t>
            </a:r>
          </a:p>
          <a:p>
            <a:pPr lvl="0"/>
            <a:r>
              <a:rPr lang="en-US" sz="1800" dirty="0"/>
              <a:t>Administration is via PowerShell </a:t>
            </a:r>
          </a:p>
          <a:p>
            <a:pPr lvl="1"/>
            <a:r>
              <a:rPr lang="en-US" sz="1400" dirty="0">
                <a:latin typeface="Segoe UI Semilight" panose="020B0402040204020203" pitchFamily="34" charset="0"/>
                <a:cs typeface="Segoe UI Semilight" panose="020B0402040204020203" pitchFamily="34" charset="0"/>
              </a:rPr>
              <a:t>CLI forthcoming – expecting announcements on timeline @ Ignite</a:t>
            </a:r>
          </a:p>
          <a:p>
            <a:pPr lvl="1"/>
            <a:r>
              <a:rPr lang="en-US" sz="1400" dirty="0">
                <a:latin typeface="Segoe UI Semilight" panose="020B0402040204020203" pitchFamily="34" charset="0"/>
                <a:cs typeface="Segoe UI Semilight" panose="020B0402040204020203" pitchFamily="34" charset="0"/>
              </a:rPr>
              <a:t>Azure Portal Integration – expect Ignite announcements </a:t>
            </a:r>
          </a:p>
          <a:p>
            <a:pPr marL="228600" lvl="1" indent="0">
              <a:buNone/>
            </a:pPr>
            <a:endParaRPr lang="en-US" sz="7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096152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Resources – Planning &amp; Pre-work</a:t>
            </a:r>
          </a:p>
        </p:txBody>
      </p:sp>
      <p:sp>
        <p:nvSpPr>
          <p:cNvPr id="4" name="Text Placeholder 5">
            <a:extLst>
              <a:ext uri="{FF2B5EF4-FFF2-40B4-BE49-F238E27FC236}">
                <a16:creationId xmlns:a16="http://schemas.microsoft.com/office/drawing/2014/main" id="{3A3F2578-A5DD-4783-AFD6-DF136485C847}"/>
              </a:ext>
            </a:extLst>
          </p:cNvPr>
          <p:cNvSpPr txBox="1">
            <a:spLocks/>
          </p:cNvSpPr>
          <p:nvPr/>
        </p:nvSpPr>
        <p:spPr>
          <a:xfrm>
            <a:off x="679104" y="1335027"/>
            <a:ext cx="5416896" cy="32131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3"/>
              </a:rPr>
              <a:t>Windows Virtual Desktop pricing</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4"/>
              </a:rPr>
              <a:t>WVD Cost Calculator</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5"/>
              </a:rPr>
              <a:t>WVD Bandwidth Planning</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6"/>
              </a:rPr>
              <a:t>Windows Virtual Desktop Experience Estimator</a:t>
            </a:r>
            <a:endParaRPr lang="en-US" dirty="0">
              <a:gradFill>
                <a:gsLst>
                  <a:gs pos="1250">
                    <a:srgbClr val="1A1A1A"/>
                  </a:gs>
                  <a:gs pos="100000">
                    <a:srgbClr val="1A1A1A"/>
                  </a:gs>
                </a:gsLst>
                <a:lin ang="5400000" scaled="0"/>
              </a:gradFill>
            </a:endParaRPr>
          </a:p>
          <a:p>
            <a:pPr marL="342900" lvl="0" indent="-342900">
              <a:buFont typeface="Arial" panose="020B0604020202020204" pitchFamily="34" charset="0"/>
              <a:buChar char="•"/>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2" name="Picture 1">
            <a:extLst>
              <a:ext uri="{FF2B5EF4-FFF2-40B4-BE49-F238E27FC236}">
                <a16:creationId xmlns:a16="http://schemas.microsoft.com/office/drawing/2014/main" id="{E3B53B72-256F-4830-80C4-FA9BD17D9A0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96000" y="1260764"/>
            <a:ext cx="5708325" cy="5380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12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A87A-D51A-4172-AF34-B7A300054CC2}"/>
              </a:ext>
            </a:extLst>
          </p:cNvPr>
          <p:cNvSpPr>
            <a:spLocks noGrp="1"/>
          </p:cNvSpPr>
          <p:nvPr>
            <p:ph type="title"/>
          </p:nvPr>
        </p:nvSpPr>
        <p:spPr>
          <a:xfrm>
            <a:off x="588263" y="457200"/>
            <a:ext cx="11018520" cy="800219"/>
          </a:xfrm>
        </p:spPr>
        <p:txBody>
          <a:bodyPr/>
          <a:lstStyle/>
          <a:p>
            <a:r>
              <a:rPr lang="en-US" dirty="0"/>
              <a:t>WVD Bandwidth Recommendations</a:t>
            </a:r>
            <a:br>
              <a:rPr lang="en-US" dirty="0"/>
            </a:br>
            <a:r>
              <a:rPr lang="en-US" sz="1600" dirty="0">
                <a:hlinkClick r:id="rId2"/>
              </a:rPr>
              <a:t>https://docs.microsoft.com/en-us/azure/virtual-desktop/bandwidth-recommendations</a:t>
            </a:r>
            <a:endParaRPr lang="en-US" dirty="0"/>
          </a:p>
        </p:txBody>
      </p:sp>
      <p:sp>
        <p:nvSpPr>
          <p:cNvPr id="3" name="Text Placeholder 2">
            <a:extLst>
              <a:ext uri="{FF2B5EF4-FFF2-40B4-BE49-F238E27FC236}">
                <a16:creationId xmlns:a16="http://schemas.microsoft.com/office/drawing/2014/main" id="{2B705CBF-56EB-459C-BC4D-B14BDE9269E4}"/>
              </a:ext>
            </a:extLst>
          </p:cNvPr>
          <p:cNvSpPr>
            <a:spLocks noGrp="1"/>
          </p:cNvSpPr>
          <p:nvPr>
            <p:ph type="body" sz="quarter" idx="10"/>
          </p:nvPr>
        </p:nvSpPr>
        <p:spPr>
          <a:xfrm>
            <a:off x="588263" y="1557082"/>
            <a:ext cx="4865176" cy="2856167"/>
          </a:xfrm>
        </p:spPr>
        <p:txBody>
          <a:bodyPr/>
          <a:lstStyle/>
          <a:p>
            <a:pPr marL="457200" indent="-457200">
              <a:buFont typeface="Arial" panose="020B0604020202020204" pitchFamily="34" charset="0"/>
              <a:buChar char="•"/>
            </a:pPr>
            <a:r>
              <a:rPr lang="en-US" sz="2000" dirty="0"/>
              <a:t>Guidelines to deliver smooth experience</a:t>
            </a:r>
          </a:p>
          <a:p>
            <a:pPr marL="457200" indent="-457200">
              <a:buFont typeface="Arial" panose="020B0604020202020204" pitchFamily="34" charset="0"/>
              <a:buChar char="•"/>
            </a:pPr>
            <a:r>
              <a:rPr lang="en-US" sz="2000" dirty="0"/>
              <a:t>As a given App’s frame rate or display resolution increases, bandwidth requirement also rise</a:t>
            </a:r>
          </a:p>
          <a:p>
            <a:pPr marL="457200" indent="-457200">
              <a:buFont typeface="Arial" panose="020B0604020202020204" pitchFamily="34" charset="0"/>
              <a:buChar char="•"/>
            </a:pPr>
            <a:r>
              <a:rPr lang="en-US" sz="2000" dirty="0"/>
              <a:t>Other scenarios can impact bandwidth requirements:</a:t>
            </a:r>
          </a:p>
          <a:p>
            <a:pPr marL="685800" lvl="1" indent="-457200">
              <a:buFont typeface="Arial" panose="020B0604020202020204" pitchFamily="34" charset="0"/>
              <a:buChar char="•"/>
            </a:pPr>
            <a:r>
              <a:rPr lang="en-US" sz="1600" dirty="0"/>
              <a:t>Voice or video conferencing</a:t>
            </a:r>
          </a:p>
          <a:p>
            <a:pPr marL="685800" lvl="1" indent="-457200">
              <a:buFont typeface="Arial" panose="020B0604020202020204" pitchFamily="34" charset="0"/>
              <a:buChar char="•"/>
            </a:pPr>
            <a:r>
              <a:rPr lang="en-US" sz="1600" dirty="0"/>
              <a:t>Real-time communication</a:t>
            </a:r>
          </a:p>
          <a:p>
            <a:pPr marL="685800" lvl="1" indent="-457200">
              <a:buFont typeface="Arial" panose="020B0604020202020204" pitchFamily="34" charset="0"/>
              <a:buChar char="•"/>
            </a:pPr>
            <a:r>
              <a:rPr lang="en-US" sz="1600" dirty="0"/>
              <a:t>Streaming 4K video</a:t>
            </a:r>
          </a:p>
        </p:txBody>
      </p:sp>
      <p:graphicFrame>
        <p:nvGraphicFramePr>
          <p:cNvPr id="4" name="Table 3">
            <a:extLst>
              <a:ext uri="{FF2B5EF4-FFF2-40B4-BE49-F238E27FC236}">
                <a16:creationId xmlns:a16="http://schemas.microsoft.com/office/drawing/2014/main" id="{B5E1F9DC-79D2-404F-9BB4-1EC889D2E7E6}"/>
              </a:ext>
            </a:extLst>
          </p:cNvPr>
          <p:cNvGraphicFramePr>
            <a:graphicFrameLocks noGrp="1"/>
          </p:cNvGraphicFramePr>
          <p:nvPr>
            <p:extLst>
              <p:ext uri="{D42A27DB-BD31-4B8C-83A1-F6EECF244321}">
                <p14:modId xmlns:p14="http://schemas.microsoft.com/office/powerpoint/2010/main" val="1583714065"/>
              </p:ext>
            </p:extLst>
          </p:nvPr>
        </p:nvGraphicFramePr>
        <p:xfrm>
          <a:off x="5907746" y="1557082"/>
          <a:ext cx="6075246" cy="4843718"/>
        </p:xfrm>
        <a:graphic>
          <a:graphicData uri="http://schemas.openxmlformats.org/drawingml/2006/table">
            <a:tbl>
              <a:tblPr/>
              <a:tblGrid>
                <a:gridCol w="2025082">
                  <a:extLst>
                    <a:ext uri="{9D8B030D-6E8A-4147-A177-3AD203B41FA5}">
                      <a16:colId xmlns:a16="http://schemas.microsoft.com/office/drawing/2014/main" val="1584016954"/>
                    </a:ext>
                  </a:extLst>
                </a:gridCol>
                <a:gridCol w="2025082">
                  <a:extLst>
                    <a:ext uri="{9D8B030D-6E8A-4147-A177-3AD203B41FA5}">
                      <a16:colId xmlns:a16="http://schemas.microsoft.com/office/drawing/2014/main" val="960434"/>
                    </a:ext>
                  </a:extLst>
                </a:gridCol>
                <a:gridCol w="2025082">
                  <a:extLst>
                    <a:ext uri="{9D8B030D-6E8A-4147-A177-3AD203B41FA5}">
                      <a16:colId xmlns:a16="http://schemas.microsoft.com/office/drawing/2014/main" val="3082372507"/>
                    </a:ext>
                  </a:extLst>
                </a:gridCol>
              </a:tblGrid>
              <a:tr h="525721">
                <a:tc>
                  <a:txBody>
                    <a:bodyPr/>
                    <a:lstStyle/>
                    <a:p>
                      <a:pPr algn="l" fontAlgn="b"/>
                      <a:r>
                        <a:rPr lang="en-US" sz="1400" b="1" dirty="0">
                          <a:effectLst/>
                        </a:rPr>
                        <a:t>Workload</a:t>
                      </a:r>
                    </a:p>
                  </a:txBody>
                  <a:tcPr marL="31813" marR="31813" marT="23859" marB="23859" anchor="b">
                    <a:lnL w="12700" cap="flat" cmpd="sng" algn="ctr">
                      <a:solidFill>
                        <a:srgbClr val="00A6CB"/>
                      </a:solidFill>
                      <a:prstDash val="solid"/>
                      <a:round/>
                      <a:headEnd type="none" w="med" len="med"/>
                      <a:tailEnd type="none" w="med" len="med"/>
                    </a:lnL>
                    <a:lnR w="12700" cap="flat" cmpd="sng" algn="ctr">
                      <a:solidFill>
                        <a:srgbClr val="F0B5CB"/>
                      </a:solidFill>
                      <a:prstDash val="solid"/>
                      <a:round/>
                      <a:headEnd type="none" w="med" len="med"/>
                      <a:tailEnd type="none" w="med" len="med"/>
                    </a:lnR>
                    <a:lnT w="12700" cap="flat" cmpd="sng" algn="ctr">
                      <a:solidFill>
                        <a:srgbClr val="00A6CB"/>
                      </a:solidFill>
                      <a:prstDash val="solid"/>
                      <a:round/>
                      <a:headEnd type="none" w="med" len="med"/>
                      <a:tailEnd type="none" w="med" len="med"/>
                    </a:lnT>
                    <a:lnB w="9525" cap="flat" cmpd="sng" algn="ctr">
                      <a:solidFill>
                        <a:srgbClr val="90B5CB"/>
                      </a:solidFill>
                      <a:prstDash val="solid"/>
                      <a:round/>
                      <a:headEnd type="none" w="med" len="med"/>
                      <a:tailEnd type="none" w="med" len="med"/>
                    </a:lnB>
                    <a:solidFill>
                      <a:schemeClr val="accent6">
                        <a:lumMod val="75000"/>
                      </a:schemeClr>
                    </a:solidFill>
                  </a:tcPr>
                </a:tc>
                <a:tc>
                  <a:txBody>
                    <a:bodyPr/>
                    <a:lstStyle/>
                    <a:p>
                      <a:pPr algn="l" fontAlgn="b"/>
                      <a:r>
                        <a:rPr lang="en-US" sz="1400" b="1" dirty="0">
                          <a:effectLst/>
                        </a:rPr>
                        <a:t>Sample applications</a:t>
                      </a:r>
                    </a:p>
                  </a:txBody>
                  <a:tcPr marL="31813" marR="31813" marT="23859" marB="23859" anchor="b">
                    <a:lnL w="12700" cap="flat" cmpd="sng" algn="ctr">
                      <a:solidFill>
                        <a:srgbClr val="F0B5CB"/>
                      </a:solidFill>
                      <a:prstDash val="solid"/>
                      <a:round/>
                      <a:headEnd type="none" w="med" len="med"/>
                      <a:tailEnd type="none" w="med" len="med"/>
                    </a:lnL>
                    <a:lnR w="12700" cap="flat" cmpd="sng" algn="ctr">
                      <a:solidFill>
                        <a:srgbClr val="00B5CB"/>
                      </a:solidFill>
                      <a:prstDash val="solid"/>
                      <a:round/>
                      <a:headEnd type="none" w="med" len="med"/>
                      <a:tailEnd type="none" w="med" len="med"/>
                    </a:lnR>
                    <a:lnT w="12700" cap="flat" cmpd="sng" algn="ctr">
                      <a:solidFill>
                        <a:srgbClr val="F0B5CB"/>
                      </a:solidFill>
                      <a:prstDash val="solid"/>
                      <a:round/>
                      <a:headEnd type="none" w="med" len="med"/>
                      <a:tailEnd type="none" w="med" len="med"/>
                    </a:lnT>
                    <a:lnB w="9525" cap="flat" cmpd="sng" algn="ctr">
                      <a:solidFill>
                        <a:srgbClr val="60B8CB"/>
                      </a:solidFill>
                      <a:prstDash val="solid"/>
                      <a:round/>
                      <a:headEnd type="none" w="med" len="med"/>
                      <a:tailEnd type="none" w="med" len="med"/>
                    </a:lnB>
                    <a:solidFill>
                      <a:schemeClr val="accent6">
                        <a:lumMod val="75000"/>
                      </a:schemeClr>
                    </a:solidFill>
                  </a:tcPr>
                </a:tc>
                <a:tc>
                  <a:txBody>
                    <a:bodyPr/>
                    <a:lstStyle/>
                    <a:p>
                      <a:pPr algn="l" fontAlgn="b"/>
                      <a:r>
                        <a:rPr lang="en-US" sz="1400" b="1" dirty="0">
                          <a:effectLst/>
                        </a:rPr>
                        <a:t>Recommended bandwidth</a:t>
                      </a:r>
                    </a:p>
                  </a:txBody>
                  <a:tcPr marL="31813" marR="31813" marT="23859" marB="23859" anchor="b">
                    <a:lnL w="12700" cap="flat" cmpd="sng" algn="ctr">
                      <a:solidFill>
                        <a:srgbClr val="00B5CB"/>
                      </a:solidFill>
                      <a:prstDash val="solid"/>
                      <a:round/>
                      <a:headEnd type="none" w="med" len="med"/>
                      <a:tailEnd type="none" w="med" len="med"/>
                    </a:lnL>
                    <a:lnR w="12700" cap="flat" cmpd="sng" algn="ctr">
                      <a:solidFill>
                        <a:srgbClr val="00B5CB"/>
                      </a:solidFill>
                      <a:prstDash val="solid"/>
                      <a:round/>
                      <a:headEnd type="none" w="med" len="med"/>
                      <a:tailEnd type="none" w="med" len="med"/>
                    </a:lnR>
                    <a:lnT w="12700" cap="flat" cmpd="sng" algn="ctr">
                      <a:solidFill>
                        <a:srgbClr val="00B5CB"/>
                      </a:solidFill>
                      <a:prstDash val="solid"/>
                      <a:round/>
                      <a:headEnd type="none" w="med" len="med"/>
                      <a:tailEnd type="none" w="med" len="med"/>
                    </a:lnT>
                    <a:lnB w="9525" cap="flat" cmpd="sng" algn="ctr">
                      <a:solidFill>
                        <a:srgbClr val="20B0CB"/>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2678416"/>
                  </a:ext>
                </a:extLst>
              </a:tr>
              <a:tr h="762144">
                <a:tc>
                  <a:txBody>
                    <a:bodyPr/>
                    <a:lstStyle/>
                    <a:p>
                      <a:pPr algn="l" fontAlgn="t"/>
                      <a:r>
                        <a:rPr lang="en-US" sz="1400" dirty="0">
                          <a:effectLst/>
                        </a:rPr>
                        <a:t>Task worker</a:t>
                      </a:r>
                    </a:p>
                  </a:txBody>
                  <a:tcPr marL="31813" marR="31813" marT="23859" marB="23859">
                    <a:lnL w="12700" cap="flat" cmpd="sng" algn="ctr">
                      <a:solidFill>
                        <a:srgbClr val="90B5CB"/>
                      </a:solidFill>
                      <a:prstDash val="solid"/>
                      <a:round/>
                      <a:headEnd type="none" w="med" len="med"/>
                      <a:tailEnd type="none" w="med" len="med"/>
                    </a:lnL>
                    <a:lnR w="12700" cap="flat" cmpd="sng" algn="ctr">
                      <a:solidFill>
                        <a:srgbClr val="60B8CB"/>
                      </a:solidFill>
                      <a:prstDash val="solid"/>
                      <a:round/>
                      <a:headEnd type="none" w="med" len="med"/>
                      <a:tailEnd type="none" w="med" len="med"/>
                    </a:lnR>
                    <a:lnT w="9525" cap="flat" cmpd="sng" algn="ctr">
                      <a:solidFill>
                        <a:srgbClr val="90B5CB"/>
                      </a:solidFill>
                      <a:prstDash val="solid"/>
                      <a:round/>
                      <a:headEnd type="none" w="med" len="med"/>
                      <a:tailEnd type="none" w="med" len="med"/>
                    </a:lnT>
                    <a:lnB w="9525" cap="flat" cmpd="sng" algn="ctr">
                      <a:solidFill>
                        <a:srgbClr val="D0B1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a:t>
                      </a:r>
                    </a:p>
                  </a:txBody>
                  <a:tcPr marL="31813" marR="31813" marT="23859" marB="23859">
                    <a:lnL w="12700" cap="flat" cmpd="sng" algn="ctr">
                      <a:solidFill>
                        <a:srgbClr val="60B8CB"/>
                      </a:solidFill>
                      <a:prstDash val="solid"/>
                      <a:round/>
                      <a:headEnd type="none" w="med" len="med"/>
                      <a:tailEnd type="none" w="med" len="med"/>
                    </a:lnL>
                    <a:lnR w="12700" cap="flat" cmpd="sng" algn="ctr">
                      <a:solidFill>
                        <a:srgbClr val="20B0CB"/>
                      </a:solidFill>
                      <a:prstDash val="solid"/>
                      <a:round/>
                      <a:headEnd type="none" w="med" len="med"/>
                      <a:tailEnd type="none" w="med" len="med"/>
                    </a:lnR>
                    <a:lnT w="9525" cap="flat" cmpd="sng" algn="ctr">
                      <a:solidFill>
                        <a:srgbClr val="60B8CB"/>
                      </a:solidFill>
                      <a:prstDash val="solid"/>
                      <a:round/>
                      <a:headEnd type="none" w="med" len="med"/>
                      <a:tailEnd type="none" w="med" len="med"/>
                    </a:lnT>
                    <a:lnB w="9525" cap="flat" cmpd="sng" algn="ctr">
                      <a:solidFill>
                        <a:srgbClr val="90C1CB"/>
                      </a:solidFill>
                      <a:prstDash val="solid"/>
                      <a:round/>
                      <a:headEnd type="none" w="med" len="med"/>
                      <a:tailEnd type="none" w="med" len="med"/>
                    </a:lnB>
                    <a:solidFill>
                      <a:srgbClr val="FFFFFF"/>
                    </a:solidFill>
                  </a:tcPr>
                </a:tc>
                <a:tc>
                  <a:txBody>
                    <a:bodyPr/>
                    <a:lstStyle/>
                    <a:p>
                      <a:pPr algn="l" fontAlgn="t"/>
                      <a:r>
                        <a:rPr lang="en-US" sz="1400" dirty="0">
                          <a:effectLst/>
                        </a:rPr>
                        <a:t>1.5 Mbps</a:t>
                      </a:r>
                    </a:p>
                  </a:txBody>
                  <a:tcPr marL="31813" marR="31813" marT="23859" marB="23859">
                    <a:lnL w="12700" cap="flat" cmpd="sng" algn="ctr">
                      <a:solidFill>
                        <a:srgbClr val="20B0CB"/>
                      </a:solidFill>
                      <a:prstDash val="solid"/>
                      <a:round/>
                      <a:headEnd type="none" w="med" len="med"/>
                      <a:tailEnd type="none" w="med" len="med"/>
                    </a:lnL>
                    <a:lnR w="12700" cap="flat" cmpd="sng" algn="ctr">
                      <a:solidFill>
                        <a:srgbClr val="20B0CB"/>
                      </a:solidFill>
                      <a:prstDash val="solid"/>
                      <a:round/>
                      <a:headEnd type="none" w="med" len="med"/>
                      <a:tailEnd type="none" w="med" len="med"/>
                    </a:lnR>
                    <a:lnT w="9525" cap="flat" cmpd="sng" algn="ctr">
                      <a:solidFill>
                        <a:srgbClr val="20B0CB"/>
                      </a:solidFill>
                      <a:prstDash val="solid"/>
                      <a:round/>
                      <a:headEnd type="none" w="med" len="med"/>
                      <a:tailEnd type="none" w="med" len="med"/>
                    </a:lnT>
                    <a:lnB w="9525" cap="flat" cmpd="sng" algn="ctr">
                      <a:solidFill>
                        <a:srgbClr val="B0BCCB"/>
                      </a:solidFill>
                      <a:prstDash val="solid"/>
                      <a:round/>
                      <a:headEnd type="none" w="med" len="med"/>
                      <a:tailEnd type="none" w="med" len="med"/>
                    </a:lnB>
                    <a:solidFill>
                      <a:srgbClr val="FFFFFF"/>
                    </a:solidFill>
                  </a:tcPr>
                </a:tc>
                <a:extLst>
                  <a:ext uri="{0D108BD9-81ED-4DB2-BD59-A6C34878D82A}">
                    <a16:rowId xmlns:a16="http://schemas.microsoft.com/office/drawing/2014/main" val="2585098836"/>
                  </a:ext>
                </a:extLst>
              </a:tr>
              <a:tr h="998566">
                <a:tc>
                  <a:txBody>
                    <a:bodyPr/>
                    <a:lstStyle/>
                    <a:p>
                      <a:pPr algn="l" fontAlgn="t"/>
                      <a:r>
                        <a:rPr lang="en-US" sz="1400" dirty="0">
                          <a:effectLst/>
                        </a:rPr>
                        <a:t>Office worker</a:t>
                      </a:r>
                    </a:p>
                  </a:txBody>
                  <a:tcPr marL="31813" marR="31813" marT="23859" marB="23859">
                    <a:lnL w="12700" cap="flat" cmpd="sng" algn="ctr">
                      <a:solidFill>
                        <a:srgbClr val="D0B1CB"/>
                      </a:solidFill>
                      <a:prstDash val="solid"/>
                      <a:round/>
                      <a:headEnd type="none" w="med" len="med"/>
                      <a:tailEnd type="none" w="med" len="med"/>
                    </a:lnL>
                    <a:lnR w="12700" cap="flat" cmpd="sng" algn="ctr">
                      <a:solidFill>
                        <a:srgbClr val="90C1CB"/>
                      </a:solidFill>
                      <a:prstDash val="solid"/>
                      <a:round/>
                      <a:headEnd type="none" w="med" len="med"/>
                      <a:tailEnd type="none" w="med" len="med"/>
                    </a:lnR>
                    <a:lnT w="9525" cap="flat" cmpd="sng" algn="ctr">
                      <a:solidFill>
                        <a:srgbClr val="D0B1CB"/>
                      </a:solidFill>
                      <a:prstDash val="solid"/>
                      <a:round/>
                      <a:headEnd type="none" w="med" len="med"/>
                      <a:tailEnd type="none" w="med" len="med"/>
                    </a:lnT>
                    <a:lnB w="9525" cap="flat" cmpd="sng" algn="ctr">
                      <a:solidFill>
                        <a:srgbClr val="A0BD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 PowerPoint, Photo Viewer</a:t>
                      </a:r>
                    </a:p>
                  </a:txBody>
                  <a:tcPr marL="31813" marR="31813" marT="23859" marB="23859">
                    <a:lnL w="12700" cap="flat" cmpd="sng" algn="ctr">
                      <a:solidFill>
                        <a:srgbClr val="90C1CB"/>
                      </a:solidFill>
                      <a:prstDash val="solid"/>
                      <a:round/>
                      <a:headEnd type="none" w="med" len="med"/>
                      <a:tailEnd type="none" w="med" len="med"/>
                    </a:lnL>
                    <a:lnR w="12700" cap="flat" cmpd="sng" algn="ctr">
                      <a:solidFill>
                        <a:srgbClr val="B0BCCB"/>
                      </a:solidFill>
                      <a:prstDash val="solid"/>
                      <a:round/>
                      <a:headEnd type="none" w="med" len="med"/>
                      <a:tailEnd type="none" w="med" len="med"/>
                    </a:lnR>
                    <a:lnT w="9525" cap="flat" cmpd="sng" algn="ctr">
                      <a:solidFill>
                        <a:srgbClr val="90C1CB"/>
                      </a:solidFill>
                      <a:prstDash val="solid"/>
                      <a:round/>
                      <a:headEnd type="none" w="med" len="med"/>
                      <a:tailEnd type="none" w="med" len="med"/>
                    </a:lnT>
                    <a:lnB w="9525" cap="flat" cmpd="sng" algn="ctr">
                      <a:solidFill>
                        <a:srgbClr val="60BBCB"/>
                      </a:solidFill>
                      <a:prstDash val="solid"/>
                      <a:round/>
                      <a:headEnd type="none" w="med" len="med"/>
                      <a:tailEnd type="none" w="med" len="med"/>
                    </a:lnB>
                    <a:solidFill>
                      <a:srgbClr val="FFFFFF"/>
                    </a:solidFill>
                  </a:tcPr>
                </a:tc>
                <a:tc>
                  <a:txBody>
                    <a:bodyPr/>
                    <a:lstStyle/>
                    <a:p>
                      <a:pPr algn="l" fontAlgn="t"/>
                      <a:r>
                        <a:rPr lang="en-US" sz="1400" dirty="0">
                          <a:effectLst/>
                        </a:rPr>
                        <a:t>3 Mbps</a:t>
                      </a:r>
                    </a:p>
                  </a:txBody>
                  <a:tcPr marL="31813" marR="31813" marT="23859" marB="23859">
                    <a:lnL w="12700" cap="flat" cmpd="sng" algn="ctr">
                      <a:solidFill>
                        <a:srgbClr val="B0BCCB"/>
                      </a:solidFill>
                      <a:prstDash val="solid"/>
                      <a:round/>
                      <a:headEnd type="none" w="med" len="med"/>
                      <a:tailEnd type="none" w="med" len="med"/>
                    </a:lnL>
                    <a:lnR w="12700" cap="flat" cmpd="sng" algn="ctr">
                      <a:solidFill>
                        <a:srgbClr val="B0BCCB"/>
                      </a:solidFill>
                      <a:prstDash val="solid"/>
                      <a:round/>
                      <a:headEnd type="none" w="med" len="med"/>
                      <a:tailEnd type="none" w="med" len="med"/>
                    </a:lnR>
                    <a:lnT w="9525" cap="flat" cmpd="sng" algn="ctr">
                      <a:solidFill>
                        <a:srgbClr val="B0BCCB"/>
                      </a:solidFill>
                      <a:prstDash val="solid"/>
                      <a:round/>
                      <a:headEnd type="none" w="med" len="med"/>
                      <a:tailEnd type="none" w="med" len="med"/>
                    </a:lnT>
                    <a:lnB w="9525" cap="flat" cmpd="sng" algn="ctr">
                      <a:solidFill>
                        <a:srgbClr val="A0BDCB"/>
                      </a:solidFill>
                      <a:prstDash val="solid"/>
                      <a:round/>
                      <a:headEnd type="none" w="med" len="med"/>
                      <a:tailEnd type="none" w="med" len="med"/>
                    </a:lnB>
                    <a:solidFill>
                      <a:srgbClr val="FFFFFF"/>
                    </a:solidFill>
                  </a:tcPr>
                </a:tc>
                <a:extLst>
                  <a:ext uri="{0D108BD9-81ED-4DB2-BD59-A6C34878D82A}">
                    <a16:rowId xmlns:a16="http://schemas.microsoft.com/office/drawing/2014/main" val="1815149218"/>
                  </a:ext>
                </a:extLst>
              </a:tr>
              <a:tr h="1085876">
                <a:tc>
                  <a:txBody>
                    <a:bodyPr/>
                    <a:lstStyle/>
                    <a:p>
                      <a:pPr algn="l" fontAlgn="t"/>
                      <a:r>
                        <a:rPr lang="en-US" sz="1400">
                          <a:effectLst/>
                        </a:rPr>
                        <a:t>Knowledge worker</a:t>
                      </a:r>
                    </a:p>
                  </a:txBody>
                  <a:tcPr marL="31813" marR="31813" marT="23859" marB="23859">
                    <a:lnL w="12700" cap="flat" cmpd="sng" algn="ctr">
                      <a:solidFill>
                        <a:srgbClr val="A0BDCB"/>
                      </a:solidFill>
                      <a:prstDash val="solid"/>
                      <a:round/>
                      <a:headEnd type="none" w="med" len="med"/>
                      <a:tailEnd type="none" w="med" len="med"/>
                    </a:lnL>
                    <a:lnR w="12700" cap="flat" cmpd="sng" algn="ctr">
                      <a:solidFill>
                        <a:srgbClr val="60BBCB"/>
                      </a:solidFill>
                      <a:prstDash val="solid"/>
                      <a:round/>
                      <a:headEnd type="none" w="med" len="med"/>
                      <a:tailEnd type="none" w="med" len="med"/>
                    </a:lnR>
                    <a:lnT w="9525" cap="flat" cmpd="sng" algn="ctr">
                      <a:solidFill>
                        <a:srgbClr val="A0BDCB"/>
                      </a:solidFill>
                      <a:prstDash val="solid"/>
                      <a:round/>
                      <a:headEnd type="none" w="med" len="med"/>
                      <a:tailEnd type="none" w="med" len="med"/>
                    </a:lnT>
                    <a:lnB w="9525" cap="flat" cmpd="sng" algn="ctr">
                      <a:solidFill>
                        <a:srgbClr val="60C4CB"/>
                      </a:solidFill>
                      <a:prstDash val="solid"/>
                      <a:round/>
                      <a:headEnd type="none" w="med" len="med"/>
                      <a:tailEnd type="none" w="med" len="med"/>
                    </a:lnB>
                    <a:solidFill>
                      <a:srgbClr val="FFFFFF"/>
                    </a:solidFill>
                  </a:tcPr>
                </a:tc>
                <a:tc>
                  <a:txBody>
                    <a:bodyPr/>
                    <a:lstStyle/>
                    <a:p>
                      <a:pPr algn="l" fontAlgn="t"/>
                      <a:r>
                        <a:rPr lang="en-US" sz="1400">
                          <a:effectLst/>
                        </a:rPr>
                        <a:t>Microsoft Word, Outlook, Excel, Adobe Reader, PowerPoint, Photo Viewer, Java</a:t>
                      </a:r>
                    </a:p>
                  </a:txBody>
                  <a:tcPr marL="31813" marR="31813" marT="23859" marB="23859">
                    <a:lnL w="12700" cap="flat" cmpd="sng" algn="ctr">
                      <a:solidFill>
                        <a:srgbClr val="60BBCB"/>
                      </a:solidFill>
                      <a:prstDash val="solid"/>
                      <a:round/>
                      <a:headEnd type="none" w="med" len="med"/>
                      <a:tailEnd type="none" w="med" len="med"/>
                    </a:lnL>
                    <a:lnR w="12700" cap="flat" cmpd="sng" algn="ctr">
                      <a:solidFill>
                        <a:srgbClr val="A0BDCB"/>
                      </a:solidFill>
                      <a:prstDash val="solid"/>
                      <a:round/>
                      <a:headEnd type="none" w="med" len="med"/>
                      <a:tailEnd type="none" w="med" len="med"/>
                    </a:lnR>
                    <a:lnT w="9525" cap="flat" cmpd="sng" algn="ctr">
                      <a:solidFill>
                        <a:srgbClr val="60BBCB"/>
                      </a:solidFill>
                      <a:prstDash val="solid"/>
                      <a:round/>
                      <a:headEnd type="none" w="med" len="med"/>
                      <a:tailEnd type="none" w="med" len="med"/>
                    </a:lnT>
                    <a:lnB w="9525" cap="flat" cmpd="sng" algn="ctr">
                      <a:solidFill>
                        <a:srgbClr val="60D0CB"/>
                      </a:solidFill>
                      <a:prstDash val="solid"/>
                      <a:round/>
                      <a:headEnd type="none" w="med" len="med"/>
                      <a:tailEnd type="none" w="med" len="med"/>
                    </a:lnB>
                    <a:solidFill>
                      <a:srgbClr val="FFFFFF"/>
                    </a:solidFill>
                  </a:tcPr>
                </a:tc>
                <a:tc>
                  <a:txBody>
                    <a:bodyPr/>
                    <a:lstStyle/>
                    <a:p>
                      <a:pPr algn="l" fontAlgn="t"/>
                      <a:r>
                        <a:rPr lang="en-US" sz="1400" dirty="0">
                          <a:effectLst/>
                        </a:rPr>
                        <a:t>5 Mbps</a:t>
                      </a:r>
                    </a:p>
                  </a:txBody>
                  <a:tcPr marL="31813" marR="31813" marT="23859" marB="23859">
                    <a:lnL w="12700" cap="flat" cmpd="sng" algn="ctr">
                      <a:solidFill>
                        <a:srgbClr val="A0BDCB"/>
                      </a:solidFill>
                      <a:prstDash val="solid"/>
                      <a:round/>
                      <a:headEnd type="none" w="med" len="med"/>
                      <a:tailEnd type="none" w="med" len="med"/>
                    </a:lnL>
                    <a:lnR w="12700" cap="flat" cmpd="sng" algn="ctr">
                      <a:solidFill>
                        <a:srgbClr val="A0BDCB"/>
                      </a:solidFill>
                      <a:prstDash val="solid"/>
                      <a:round/>
                      <a:headEnd type="none" w="med" len="med"/>
                      <a:tailEnd type="none" w="med" len="med"/>
                    </a:lnR>
                    <a:lnT w="9525" cap="flat" cmpd="sng" algn="ctr">
                      <a:solidFill>
                        <a:srgbClr val="A0BDCB"/>
                      </a:solidFill>
                      <a:prstDash val="solid"/>
                      <a:round/>
                      <a:headEnd type="none" w="med" len="med"/>
                      <a:tailEnd type="none" w="med" len="med"/>
                    </a:lnT>
                    <a:lnB w="9525" cap="flat" cmpd="sng" algn="ctr">
                      <a:solidFill>
                        <a:srgbClr val="40CFCB"/>
                      </a:solidFill>
                      <a:prstDash val="solid"/>
                      <a:round/>
                      <a:headEnd type="none" w="med" len="med"/>
                      <a:tailEnd type="none" w="med" len="med"/>
                    </a:lnB>
                    <a:solidFill>
                      <a:srgbClr val="FFFFFF"/>
                    </a:solidFill>
                  </a:tcPr>
                </a:tc>
                <a:extLst>
                  <a:ext uri="{0D108BD9-81ED-4DB2-BD59-A6C34878D82A}">
                    <a16:rowId xmlns:a16="http://schemas.microsoft.com/office/drawing/2014/main" val="3573447866"/>
                  </a:ext>
                </a:extLst>
              </a:tr>
              <a:tr h="1471411">
                <a:tc>
                  <a:txBody>
                    <a:bodyPr/>
                    <a:lstStyle/>
                    <a:p>
                      <a:pPr algn="l" fontAlgn="t"/>
                      <a:r>
                        <a:rPr lang="en-US" sz="1400">
                          <a:effectLst/>
                        </a:rPr>
                        <a:t>Power worker</a:t>
                      </a:r>
                    </a:p>
                  </a:txBody>
                  <a:tcPr marL="31813" marR="31813" marT="23859" marB="23859">
                    <a:lnL w="12700" cap="flat" cmpd="sng" algn="ctr">
                      <a:solidFill>
                        <a:srgbClr val="60C4CB"/>
                      </a:solidFill>
                      <a:prstDash val="solid"/>
                      <a:round/>
                      <a:headEnd type="none" w="med" len="med"/>
                      <a:tailEnd type="none" w="med" len="med"/>
                    </a:lnL>
                    <a:lnR w="12700" cap="flat" cmpd="sng" algn="ctr">
                      <a:solidFill>
                        <a:srgbClr val="60D0CB"/>
                      </a:solidFill>
                      <a:prstDash val="solid"/>
                      <a:round/>
                      <a:headEnd type="none" w="med" len="med"/>
                      <a:tailEnd type="none" w="med" len="med"/>
                    </a:lnR>
                    <a:lnT w="9525" cap="flat" cmpd="sng" algn="ctr">
                      <a:solidFill>
                        <a:srgbClr val="60C4CB"/>
                      </a:solidFill>
                      <a:prstDash val="solid"/>
                      <a:round/>
                      <a:headEnd type="none" w="med" len="med"/>
                      <a:tailEnd type="none" w="med" len="med"/>
                    </a:lnT>
                    <a:lnB w="12700" cap="flat" cmpd="sng" algn="ctr">
                      <a:solidFill>
                        <a:srgbClr val="60C4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 PowerPoint, Photo Viewer, Java, CAD/CAM, illustration/publishing</a:t>
                      </a:r>
                    </a:p>
                  </a:txBody>
                  <a:tcPr marL="31813" marR="31813" marT="23859" marB="23859">
                    <a:lnL w="12700" cap="flat" cmpd="sng" algn="ctr">
                      <a:solidFill>
                        <a:srgbClr val="60D0CB"/>
                      </a:solidFill>
                      <a:prstDash val="solid"/>
                      <a:round/>
                      <a:headEnd type="none" w="med" len="med"/>
                      <a:tailEnd type="none" w="med" len="med"/>
                    </a:lnL>
                    <a:lnR w="12700" cap="flat" cmpd="sng" algn="ctr">
                      <a:solidFill>
                        <a:srgbClr val="40CFCB"/>
                      </a:solidFill>
                      <a:prstDash val="solid"/>
                      <a:round/>
                      <a:headEnd type="none" w="med" len="med"/>
                      <a:tailEnd type="none" w="med" len="med"/>
                    </a:lnR>
                    <a:lnT w="9525" cap="flat" cmpd="sng" algn="ctr">
                      <a:solidFill>
                        <a:srgbClr val="60D0CB"/>
                      </a:solidFill>
                      <a:prstDash val="solid"/>
                      <a:round/>
                      <a:headEnd type="none" w="med" len="med"/>
                      <a:tailEnd type="none" w="med" len="med"/>
                    </a:lnT>
                    <a:lnB w="12700" cap="flat" cmpd="sng" algn="ctr">
                      <a:solidFill>
                        <a:srgbClr val="60D0CB"/>
                      </a:solidFill>
                      <a:prstDash val="solid"/>
                      <a:round/>
                      <a:headEnd type="none" w="med" len="med"/>
                      <a:tailEnd type="none" w="med" len="med"/>
                    </a:lnB>
                    <a:solidFill>
                      <a:srgbClr val="FFFFFF"/>
                    </a:solidFill>
                  </a:tcPr>
                </a:tc>
                <a:tc>
                  <a:txBody>
                    <a:bodyPr/>
                    <a:lstStyle/>
                    <a:p>
                      <a:pPr algn="l" fontAlgn="t"/>
                      <a:r>
                        <a:rPr lang="en-US" sz="1400" dirty="0">
                          <a:effectLst/>
                        </a:rPr>
                        <a:t>15 Mbps</a:t>
                      </a:r>
                    </a:p>
                  </a:txBody>
                  <a:tcPr marL="31813" marR="31813" marT="23859" marB="23859">
                    <a:lnL w="12700" cap="flat" cmpd="sng" algn="ctr">
                      <a:solidFill>
                        <a:srgbClr val="40CFCB"/>
                      </a:solidFill>
                      <a:prstDash val="solid"/>
                      <a:round/>
                      <a:headEnd type="none" w="med" len="med"/>
                      <a:tailEnd type="none" w="med" len="med"/>
                    </a:lnL>
                    <a:lnR w="12700" cap="flat" cmpd="sng" algn="ctr">
                      <a:solidFill>
                        <a:srgbClr val="40CFCB"/>
                      </a:solidFill>
                      <a:prstDash val="solid"/>
                      <a:round/>
                      <a:headEnd type="none" w="med" len="med"/>
                      <a:tailEnd type="none" w="med" len="med"/>
                    </a:lnR>
                    <a:lnT w="9525" cap="flat" cmpd="sng" algn="ctr">
                      <a:solidFill>
                        <a:srgbClr val="40CFCB"/>
                      </a:solidFill>
                      <a:prstDash val="solid"/>
                      <a:round/>
                      <a:headEnd type="none" w="med" len="med"/>
                      <a:tailEnd type="none" w="med" len="med"/>
                    </a:lnT>
                    <a:lnB w="12700" cap="flat" cmpd="sng" algn="ctr">
                      <a:solidFill>
                        <a:srgbClr val="40CFCB"/>
                      </a:solidFill>
                      <a:prstDash val="solid"/>
                      <a:round/>
                      <a:headEnd type="none" w="med" len="med"/>
                      <a:tailEnd type="none" w="med" len="med"/>
                    </a:lnB>
                    <a:solidFill>
                      <a:srgbClr val="FFFFFF"/>
                    </a:solidFill>
                  </a:tcPr>
                </a:tc>
                <a:extLst>
                  <a:ext uri="{0D108BD9-81ED-4DB2-BD59-A6C34878D82A}">
                    <a16:rowId xmlns:a16="http://schemas.microsoft.com/office/drawing/2014/main" val="44642029"/>
                  </a:ext>
                </a:extLst>
              </a:tr>
            </a:tbl>
          </a:graphicData>
        </a:graphic>
      </p:graphicFrame>
      <p:graphicFrame>
        <p:nvGraphicFramePr>
          <p:cNvPr id="5" name="Table 4">
            <a:extLst>
              <a:ext uri="{FF2B5EF4-FFF2-40B4-BE49-F238E27FC236}">
                <a16:creationId xmlns:a16="http://schemas.microsoft.com/office/drawing/2014/main" id="{2BDF8C82-08D9-4511-870C-80AA09B0C268}"/>
              </a:ext>
            </a:extLst>
          </p:cNvPr>
          <p:cNvGraphicFramePr>
            <a:graphicFrameLocks noGrp="1"/>
          </p:cNvGraphicFramePr>
          <p:nvPr>
            <p:extLst>
              <p:ext uri="{D42A27DB-BD31-4B8C-83A1-F6EECF244321}">
                <p14:modId xmlns:p14="http://schemas.microsoft.com/office/powerpoint/2010/main" val="2757922779"/>
              </p:ext>
            </p:extLst>
          </p:nvPr>
        </p:nvGraphicFramePr>
        <p:xfrm>
          <a:off x="1297470" y="4787899"/>
          <a:ext cx="3635636" cy="1612901"/>
        </p:xfrm>
        <a:graphic>
          <a:graphicData uri="http://schemas.openxmlformats.org/drawingml/2006/table">
            <a:tbl>
              <a:tblPr/>
              <a:tblGrid>
                <a:gridCol w="1817818">
                  <a:extLst>
                    <a:ext uri="{9D8B030D-6E8A-4147-A177-3AD203B41FA5}">
                      <a16:colId xmlns:a16="http://schemas.microsoft.com/office/drawing/2014/main" val="4192631243"/>
                    </a:ext>
                  </a:extLst>
                </a:gridCol>
                <a:gridCol w="1817818">
                  <a:extLst>
                    <a:ext uri="{9D8B030D-6E8A-4147-A177-3AD203B41FA5}">
                      <a16:colId xmlns:a16="http://schemas.microsoft.com/office/drawing/2014/main" val="4086075467"/>
                    </a:ext>
                  </a:extLst>
                </a:gridCol>
              </a:tblGrid>
              <a:tr h="449497">
                <a:tc>
                  <a:txBody>
                    <a:bodyPr/>
                    <a:lstStyle/>
                    <a:p>
                      <a:pPr algn="l" fontAlgn="b"/>
                      <a:r>
                        <a:rPr lang="en-US" sz="1000" b="0" cap="none" spc="0" dirty="0">
                          <a:ln w="0"/>
                          <a:solidFill>
                            <a:schemeClr val="tx1"/>
                          </a:solidFill>
                          <a:effectLst>
                            <a:outerShdw blurRad="38100" dist="19050" dir="2700000" algn="tl" rotWithShape="0">
                              <a:schemeClr val="dk1">
                                <a:alpha val="40000"/>
                              </a:schemeClr>
                            </a:outerShdw>
                          </a:effectLst>
                        </a:rPr>
                        <a:t>Typical display resolutions at 30 fps</a:t>
                      </a:r>
                    </a:p>
                  </a:txBody>
                  <a:tcPr marL="88137" marR="88137" marT="66102" marB="66102" anchor="b">
                    <a:lnL w="12700" cap="flat" cmpd="sng" algn="ctr">
                      <a:solidFill>
                        <a:srgbClr val="202007"/>
                      </a:solidFill>
                      <a:prstDash val="solid"/>
                      <a:round/>
                      <a:headEnd type="none" w="med" len="med"/>
                      <a:tailEnd type="none" w="med" len="med"/>
                    </a:lnL>
                    <a:lnR w="12700" cap="flat" cmpd="sng" algn="ctr">
                      <a:solidFill>
                        <a:srgbClr val="702407"/>
                      </a:solidFill>
                      <a:prstDash val="solid"/>
                      <a:round/>
                      <a:headEnd type="none" w="med" len="med"/>
                      <a:tailEnd type="none" w="med" len="med"/>
                    </a:lnR>
                    <a:lnT w="12700" cap="flat" cmpd="sng" algn="ctr">
                      <a:solidFill>
                        <a:srgbClr val="202007"/>
                      </a:solidFill>
                      <a:prstDash val="solid"/>
                      <a:round/>
                      <a:headEnd type="none" w="med" len="med"/>
                      <a:tailEnd type="none" w="med" len="med"/>
                    </a:lnT>
                    <a:lnB w="9525" cap="flat" cmpd="sng" algn="ctr">
                      <a:solidFill>
                        <a:srgbClr val="802C07"/>
                      </a:solidFill>
                      <a:prstDash val="solid"/>
                      <a:round/>
                      <a:headEnd type="none" w="med" len="med"/>
                      <a:tailEnd type="none" w="med" len="med"/>
                    </a:lnB>
                    <a:solidFill>
                      <a:srgbClr val="FFFFFF"/>
                    </a:solidFill>
                  </a:tcPr>
                </a:tc>
                <a:tc>
                  <a:txBody>
                    <a:bodyPr/>
                    <a:lstStyle/>
                    <a:p>
                      <a:pPr algn="l" fontAlgn="b"/>
                      <a:r>
                        <a:rPr lang="en-US" sz="1000" b="0" cap="none" spc="0" dirty="0">
                          <a:ln w="0"/>
                          <a:solidFill>
                            <a:schemeClr val="tx1"/>
                          </a:solidFill>
                          <a:effectLst>
                            <a:outerShdw blurRad="38100" dist="19050" dir="2700000" algn="tl" rotWithShape="0">
                              <a:schemeClr val="dk1">
                                <a:alpha val="40000"/>
                              </a:schemeClr>
                            </a:outerShdw>
                          </a:effectLst>
                        </a:rPr>
                        <a:t>Recommended bandwidth</a:t>
                      </a:r>
                    </a:p>
                  </a:txBody>
                  <a:tcPr marL="88137" marR="88137" marT="66102" marB="66102" anchor="b">
                    <a:lnL w="12700" cap="flat" cmpd="sng" algn="ctr">
                      <a:solidFill>
                        <a:srgbClr val="702407"/>
                      </a:solidFill>
                      <a:prstDash val="solid"/>
                      <a:round/>
                      <a:headEnd type="none" w="med" len="med"/>
                      <a:tailEnd type="none" w="med" len="med"/>
                    </a:lnL>
                    <a:lnR w="12700" cap="flat" cmpd="sng" algn="ctr">
                      <a:solidFill>
                        <a:srgbClr val="702407"/>
                      </a:solidFill>
                      <a:prstDash val="solid"/>
                      <a:round/>
                      <a:headEnd type="none" w="med" len="med"/>
                      <a:tailEnd type="none" w="med" len="med"/>
                    </a:lnR>
                    <a:lnT w="12700" cap="flat" cmpd="sng" algn="ctr">
                      <a:solidFill>
                        <a:srgbClr val="702407"/>
                      </a:solidFill>
                      <a:prstDash val="solid"/>
                      <a:round/>
                      <a:headEnd type="none" w="med" len="med"/>
                      <a:tailEnd type="none" w="med" len="med"/>
                    </a:lnT>
                    <a:lnB w="9525" cap="flat" cmpd="sng" algn="ctr">
                      <a:solidFill>
                        <a:srgbClr val="A02D07"/>
                      </a:solidFill>
                      <a:prstDash val="solid"/>
                      <a:round/>
                      <a:headEnd type="none" w="med" len="med"/>
                      <a:tailEnd type="none" w="med" len="med"/>
                    </a:lnB>
                    <a:solidFill>
                      <a:srgbClr val="FFFFFF"/>
                    </a:solidFill>
                  </a:tcPr>
                </a:tc>
                <a:extLst>
                  <a:ext uri="{0D108BD9-81ED-4DB2-BD59-A6C34878D82A}">
                    <a16:rowId xmlns:a16="http://schemas.microsoft.com/office/drawing/2014/main" val="3378429084"/>
                  </a:ext>
                </a:extLst>
              </a:tr>
              <a:tr h="290851">
                <a:tc>
                  <a:txBody>
                    <a:bodyPr/>
                    <a:lstStyle/>
                    <a:p>
                      <a:pPr algn="l" fontAlgn="t"/>
                      <a:r>
                        <a:rPr lang="en-US" sz="1000">
                          <a:effectLst/>
                        </a:rPr>
                        <a:t>About 1024 × 768 px</a:t>
                      </a:r>
                    </a:p>
                  </a:txBody>
                  <a:tcPr marL="88137" marR="88137" marT="66102" marB="66102">
                    <a:lnL w="12700" cap="flat" cmpd="sng" algn="ctr">
                      <a:solidFill>
                        <a:srgbClr val="802C07"/>
                      </a:solidFill>
                      <a:prstDash val="solid"/>
                      <a:round/>
                      <a:headEnd type="none" w="med" len="med"/>
                      <a:tailEnd type="none" w="med" len="med"/>
                    </a:lnL>
                    <a:lnR w="12700" cap="flat" cmpd="sng" algn="ctr">
                      <a:solidFill>
                        <a:srgbClr val="A02D07"/>
                      </a:solidFill>
                      <a:prstDash val="solid"/>
                      <a:round/>
                      <a:headEnd type="none" w="med" len="med"/>
                      <a:tailEnd type="none" w="med" len="med"/>
                    </a:lnR>
                    <a:lnT w="9525" cap="flat" cmpd="sng" algn="ctr">
                      <a:solidFill>
                        <a:srgbClr val="802C07"/>
                      </a:solidFill>
                      <a:prstDash val="solid"/>
                      <a:round/>
                      <a:headEnd type="none" w="med" len="med"/>
                      <a:tailEnd type="none" w="med" len="med"/>
                    </a:lnT>
                    <a:lnB w="9525" cap="flat" cmpd="sng" algn="ctr">
                      <a:solidFill>
                        <a:srgbClr val="802607"/>
                      </a:solidFill>
                      <a:prstDash val="solid"/>
                      <a:round/>
                      <a:headEnd type="none" w="med" len="med"/>
                      <a:tailEnd type="none" w="med" len="med"/>
                    </a:lnB>
                    <a:solidFill>
                      <a:srgbClr val="FFFFFF"/>
                    </a:solidFill>
                  </a:tcPr>
                </a:tc>
                <a:tc>
                  <a:txBody>
                    <a:bodyPr/>
                    <a:lstStyle/>
                    <a:p>
                      <a:pPr algn="l" fontAlgn="t"/>
                      <a:r>
                        <a:rPr lang="en-US" sz="1000">
                          <a:effectLst/>
                        </a:rPr>
                        <a:t>1.5 Mbps</a:t>
                      </a:r>
                    </a:p>
                  </a:txBody>
                  <a:tcPr marL="88137" marR="88137" marT="66102" marB="66102">
                    <a:lnL w="12700" cap="flat" cmpd="sng" algn="ctr">
                      <a:solidFill>
                        <a:srgbClr val="A02D07"/>
                      </a:solidFill>
                      <a:prstDash val="solid"/>
                      <a:round/>
                      <a:headEnd type="none" w="med" len="med"/>
                      <a:tailEnd type="none" w="med" len="med"/>
                    </a:lnL>
                    <a:lnR w="12700" cap="flat" cmpd="sng" algn="ctr">
                      <a:solidFill>
                        <a:srgbClr val="A02D07"/>
                      </a:solidFill>
                      <a:prstDash val="solid"/>
                      <a:round/>
                      <a:headEnd type="none" w="med" len="med"/>
                      <a:tailEnd type="none" w="med" len="med"/>
                    </a:lnR>
                    <a:lnT w="9525" cap="flat" cmpd="sng" algn="ctr">
                      <a:solidFill>
                        <a:srgbClr val="A02D07"/>
                      </a:solidFill>
                      <a:prstDash val="solid"/>
                      <a:round/>
                      <a:headEnd type="none" w="med" len="med"/>
                      <a:tailEnd type="none" w="med" len="med"/>
                    </a:lnT>
                    <a:lnB w="9525" cap="flat" cmpd="sng" algn="ctr">
                      <a:solidFill>
                        <a:srgbClr val="A02707"/>
                      </a:solidFill>
                      <a:prstDash val="solid"/>
                      <a:round/>
                      <a:headEnd type="none" w="med" len="med"/>
                      <a:tailEnd type="none" w="med" len="med"/>
                    </a:lnB>
                    <a:solidFill>
                      <a:srgbClr val="FFFFFF"/>
                    </a:solidFill>
                  </a:tcPr>
                </a:tc>
                <a:extLst>
                  <a:ext uri="{0D108BD9-81ED-4DB2-BD59-A6C34878D82A}">
                    <a16:rowId xmlns:a16="http://schemas.microsoft.com/office/drawing/2014/main" val="3887913137"/>
                  </a:ext>
                </a:extLst>
              </a:tr>
              <a:tr h="290851">
                <a:tc>
                  <a:txBody>
                    <a:bodyPr/>
                    <a:lstStyle/>
                    <a:p>
                      <a:pPr algn="l" fontAlgn="t"/>
                      <a:r>
                        <a:rPr lang="en-US" sz="1000">
                          <a:effectLst/>
                        </a:rPr>
                        <a:t>About 1280 × 720 px</a:t>
                      </a:r>
                    </a:p>
                  </a:txBody>
                  <a:tcPr marL="88137" marR="88137" marT="66102" marB="66102">
                    <a:lnL w="12700" cap="flat" cmpd="sng" algn="ctr">
                      <a:solidFill>
                        <a:srgbClr val="802607"/>
                      </a:solidFill>
                      <a:prstDash val="solid"/>
                      <a:round/>
                      <a:headEnd type="none" w="med" len="med"/>
                      <a:tailEnd type="none" w="med" len="med"/>
                    </a:lnL>
                    <a:lnR w="12700" cap="flat" cmpd="sng" algn="ctr">
                      <a:solidFill>
                        <a:srgbClr val="A02707"/>
                      </a:solidFill>
                      <a:prstDash val="solid"/>
                      <a:round/>
                      <a:headEnd type="none" w="med" len="med"/>
                      <a:tailEnd type="none" w="med" len="med"/>
                    </a:lnR>
                    <a:lnT w="9525" cap="flat" cmpd="sng" algn="ctr">
                      <a:solidFill>
                        <a:srgbClr val="802607"/>
                      </a:solidFill>
                      <a:prstDash val="solid"/>
                      <a:round/>
                      <a:headEnd type="none" w="med" len="med"/>
                      <a:tailEnd type="none" w="med" len="med"/>
                    </a:lnT>
                    <a:lnB w="9525" cap="flat" cmpd="sng" algn="ctr">
                      <a:solidFill>
                        <a:srgbClr val="603107"/>
                      </a:solidFill>
                      <a:prstDash val="solid"/>
                      <a:round/>
                      <a:headEnd type="none" w="med" len="med"/>
                      <a:tailEnd type="none" w="med" len="med"/>
                    </a:lnB>
                    <a:solidFill>
                      <a:srgbClr val="FFFFFF"/>
                    </a:solidFill>
                  </a:tcPr>
                </a:tc>
                <a:tc>
                  <a:txBody>
                    <a:bodyPr/>
                    <a:lstStyle/>
                    <a:p>
                      <a:pPr algn="l" fontAlgn="t"/>
                      <a:r>
                        <a:rPr lang="en-US" sz="1000">
                          <a:effectLst/>
                        </a:rPr>
                        <a:t>3 Mbps</a:t>
                      </a:r>
                    </a:p>
                  </a:txBody>
                  <a:tcPr marL="88137" marR="88137" marT="66102" marB="66102">
                    <a:lnL w="12700" cap="flat" cmpd="sng" algn="ctr">
                      <a:solidFill>
                        <a:srgbClr val="A02707"/>
                      </a:solidFill>
                      <a:prstDash val="solid"/>
                      <a:round/>
                      <a:headEnd type="none" w="med" len="med"/>
                      <a:tailEnd type="none" w="med" len="med"/>
                    </a:lnL>
                    <a:lnR w="12700" cap="flat" cmpd="sng" algn="ctr">
                      <a:solidFill>
                        <a:srgbClr val="A02707"/>
                      </a:solidFill>
                      <a:prstDash val="solid"/>
                      <a:round/>
                      <a:headEnd type="none" w="med" len="med"/>
                      <a:tailEnd type="none" w="med" len="med"/>
                    </a:lnR>
                    <a:lnT w="9525" cap="flat" cmpd="sng" algn="ctr">
                      <a:solidFill>
                        <a:srgbClr val="A02707"/>
                      </a:solidFill>
                      <a:prstDash val="solid"/>
                      <a:round/>
                      <a:headEnd type="none" w="med" len="med"/>
                      <a:tailEnd type="none" w="med" len="med"/>
                    </a:lnT>
                    <a:lnB w="9525" cap="flat" cmpd="sng" algn="ctr">
                      <a:solidFill>
                        <a:srgbClr val="102A07"/>
                      </a:solidFill>
                      <a:prstDash val="solid"/>
                      <a:round/>
                      <a:headEnd type="none" w="med" len="med"/>
                      <a:tailEnd type="none" w="med" len="med"/>
                    </a:lnB>
                    <a:solidFill>
                      <a:srgbClr val="FFFFFF"/>
                    </a:solidFill>
                  </a:tcPr>
                </a:tc>
                <a:extLst>
                  <a:ext uri="{0D108BD9-81ED-4DB2-BD59-A6C34878D82A}">
                    <a16:rowId xmlns:a16="http://schemas.microsoft.com/office/drawing/2014/main" val="108340872"/>
                  </a:ext>
                </a:extLst>
              </a:tr>
              <a:tr h="290851">
                <a:tc>
                  <a:txBody>
                    <a:bodyPr/>
                    <a:lstStyle/>
                    <a:p>
                      <a:pPr algn="l" fontAlgn="t"/>
                      <a:r>
                        <a:rPr lang="en-US" sz="1000">
                          <a:effectLst/>
                        </a:rPr>
                        <a:t>About 1920 × 1080 px</a:t>
                      </a:r>
                    </a:p>
                  </a:txBody>
                  <a:tcPr marL="88137" marR="88137" marT="66102" marB="66102">
                    <a:lnL w="12700" cap="flat" cmpd="sng" algn="ctr">
                      <a:solidFill>
                        <a:srgbClr val="603107"/>
                      </a:solidFill>
                      <a:prstDash val="solid"/>
                      <a:round/>
                      <a:headEnd type="none" w="med" len="med"/>
                      <a:tailEnd type="none" w="med" len="med"/>
                    </a:lnL>
                    <a:lnR w="12700" cap="flat" cmpd="sng" algn="ctr">
                      <a:solidFill>
                        <a:srgbClr val="102A07"/>
                      </a:solidFill>
                      <a:prstDash val="solid"/>
                      <a:round/>
                      <a:headEnd type="none" w="med" len="med"/>
                      <a:tailEnd type="none" w="med" len="med"/>
                    </a:lnR>
                    <a:lnT w="9525" cap="flat" cmpd="sng" algn="ctr">
                      <a:solidFill>
                        <a:srgbClr val="603107"/>
                      </a:solidFill>
                      <a:prstDash val="solid"/>
                      <a:round/>
                      <a:headEnd type="none" w="med" len="med"/>
                      <a:tailEnd type="none" w="med" len="med"/>
                    </a:lnT>
                    <a:lnB w="9525" cap="flat" cmpd="sng" algn="ctr">
                      <a:solidFill>
                        <a:srgbClr val="003A07"/>
                      </a:solidFill>
                      <a:prstDash val="solid"/>
                      <a:round/>
                      <a:headEnd type="none" w="med" len="med"/>
                      <a:tailEnd type="none" w="med" len="med"/>
                    </a:lnB>
                    <a:solidFill>
                      <a:srgbClr val="FFFFFF"/>
                    </a:solidFill>
                  </a:tcPr>
                </a:tc>
                <a:tc>
                  <a:txBody>
                    <a:bodyPr/>
                    <a:lstStyle/>
                    <a:p>
                      <a:pPr algn="l" fontAlgn="t"/>
                      <a:r>
                        <a:rPr lang="en-US" sz="1000">
                          <a:effectLst/>
                        </a:rPr>
                        <a:t>5 Mbps</a:t>
                      </a:r>
                    </a:p>
                  </a:txBody>
                  <a:tcPr marL="88137" marR="88137" marT="66102" marB="66102">
                    <a:lnL w="12700" cap="flat" cmpd="sng" algn="ctr">
                      <a:solidFill>
                        <a:srgbClr val="102A07"/>
                      </a:solidFill>
                      <a:prstDash val="solid"/>
                      <a:round/>
                      <a:headEnd type="none" w="med" len="med"/>
                      <a:tailEnd type="none" w="med" len="med"/>
                    </a:lnL>
                    <a:lnR w="12700" cap="flat" cmpd="sng" algn="ctr">
                      <a:solidFill>
                        <a:srgbClr val="102A07"/>
                      </a:solidFill>
                      <a:prstDash val="solid"/>
                      <a:round/>
                      <a:headEnd type="none" w="med" len="med"/>
                      <a:tailEnd type="none" w="med" len="med"/>
                    </a:lnR>
                    <a:lnT w="9525" cap="flat" cmpd="sng" algn="ctr">
                      <a:solidFill>
                        <a:srgbClr val="102A07"/>
                      </a:solidFill>
                      <a:prstDash val="solid"/>
                      <a:round/>
                      <a:headEnd type="none" w="med" len="med"/>
                      <a:tailEnd type="none" w="med" len="med"/>
                    </a:lnT>
                    <a:lnB w="9525" cap="flat" cmpd="sng" algn="ctr">
                      <a:solidFill>
                        <a:srgbClr val="203B07"/>
                      </a:solidFill>
                      <a:prstDash val="solid"/>
                      <a:round/>
                      <a:headEnd type="none" w="med" len="med"/>
                      <a:tailEnd type="none" w="med" len="med"/>
                    </a:lnB>
                    <a:solidFill>
                      <a:srgbClr val="FFFFFF"/>
                    </a:solidFill>
                  </a:tcPr>
                </a:tc>
                <a:extLst>
                  <a:ext uri="{0D108BD9-81ED-4DB2-BD59-A6C34878D82A}">
                    <a16:rowId xmlns:a16="http://schemas.microsoft.com/office/drawing/2014/main" val="2514929000"/>
                  </a:ext>
                </a:extLst>
              </a:tr>
              <a:tr h="290851">
                <a:tc>
                  <a:txBody>
                    <a:bodyPr/>
                    <a:lstStyle/>
                    <a:p>
                      <a:pPr algn="l" fontAlgn="t"/>
                      <a:r>
                        <a:rPr lang="en-US" sz="1000">
                          <a:effectLst/>
                        </a:rPr>
                        <a:t>About 3840 × 2160 px (4K)</a:t>
                      </a:r>
                    </a:p>
                  </a:txBody>
                  <a:tcPr marL="88137" marR="88137" marT="66102" marB="66102">
                    <a:lnL w="12700" cap="flat" cmpd="sng" algn="ctr">
                      <a:solidFill>
                        <a:srgbClr val="003A07"/>
                      </a:solidFill>
                      <a:prstDash val="solid"/>
                      <a:round/>
                      <a:headEnd type="none" w="med" len="med"/>
                      <a:tailEnd type="none" w="med" len="med"/>
                    </a:lnL>
                    <a:lnR w="12700" cap="flat" cmpd="sng" algn="ctr">
                      <a:solidFill>
                        <a:srgbClr val="203B07"/>
                      </a:solidFill>
                      <a:prstDash val="solid"/>
                      <a:round/>
                      <a:headEnd type="none" w="med" len="med"/>
                      <a:tailEnd type="none" w="med" len="med"/>
                    </a:lnR>
                    <a:lnT w="9525" cap="flat" cmpd="sng" algn="ctr">
                      <a:solidFill>
                        <a:srgbClr val="003A07"/>
                      </a:solidFill>
                      <a:prstDash val="solid"/>
                      <a:round/>
                      <a:headEnd type="none" w="med" len="med"/>
                      <a:tailEnd type="none" w="med" len="med"/>
                    </a:lnT>
                    <a:lnB w="12700" cap="flat" cmpd="sng" algn="ctr">
                      <a:solidFill>
                        <a:srgbClr val="003A07"/>
                      </a:solidFill>
                      <a:prstDash val="solid"/>
                      <a:round/>
                      <a:headEnd type="none" w="med" len="med"/>
                      <a:tailEnd type="none" w="med" len="med"/>
                    </a:lnB>
                    <a:solidFill>
                      <a:srgbClr val="FFFFFF"/>
                    </a:solidFill>
                  </a:tcPr>
                </a:tc>
                <a:tc>
                  <a:txBody>
                    <a:bodyPr/>
                    <a:lstStyle/>
                    <a:p>
                      <a:pPr algn="l" fontAlgn="t"/>
                      <a:r>
                        <a:rPr lang="en-US" sz="1000" dirty="0">
                          <a:effectLst/>
                        </a:rPr>
                        <a:t>15 Mbps</a:t>
                      </a:r>
                    </a:p>
                  </a:txBody>
                  <a:tcPr marL="88137" marR="88137" marT="66102" marB="66102">
                    <a:lnL w="12700" cap="flat" cmpd="sng" algn="ctr">
                      <a:solidFill>
                        <a:srgbClr val="203B07"/>
                      </a:solidFill>
                      <a:prstDash val="solid"/>
                      <a:round/>
                      <a:headEnd type="none" w="med" len="med"/>
                      <a:tailEnd type="none" w="med" len="med"/>
                    </a:lnL>
                    <a:lnR w="12700" cap="flat" cmpd="sng" algn="ctr">
                      <a:solidFill>
                        <a:srgbClr val="203B07"/>
                      </a:solidFill>
                      <a:prstDash val="solid"/>
                      <a:round/>
                      <a:headEnd type="none" w="med" len="med"/>
                      <a:tailEnd type="none" w="med" len="med"/>
                    </a:lnR>
                    <a:lnT w="9525" cap="flat" cmpd="sng" algn="ctr">
                      <a:solidFill>
                        <a:srgbClr val="203B07"/>
                      </a:solidFill>
                      <a:prstDash val="solid"/>
                      <a:round/>
                      <a:headEnd type="none" w="med" len="med"/>
                      <a:tailEnd type="none" w="med" len="med"/>
                    </a:lnT>
                    <a:lnB w="12700" cap="flat" cmpd="sng" algn="ctr">
                      <a:solidFill>
                        <a:srgbClr val="203B07"/>
                      </a:solidFill>
                      <a:prstDash val="solid"/>
                      <a:round/>
                      <a:headEnd type="none" w="med" len="med"/>
                      <a:tailEnd type="none" w="med" len="med"/>
                    </a:lnB>
                    <a:solidFill>
                      <a:srgbClr val="FFFFFF"/>
                    </a:solidFill>
                  </a:tcPr>
                </a:tc>
                <a:extLst>
                  <a:ext uri="{0D108BD9-81ED-4DB2-BD59-A6C34878D82A}">
                    <a16:rowId xmlns:a16="http://schemas.microsoft.com/office/drawing/2014/main" val="1735811788"/>
                  </a:ext>
                </a:extLst>
              </a:tr>
            </a:tbl>
          </a:graphicData>
        </a:graphic>
      </p:graphicFrame>
    </p:spTree>
    <p:extLst>
      <p:ext uri="{BB962C8B-B14F-4D97-AF65-F5344CB8AC3E}">
        <p14:creationId xmlns:p14="http://schemas.microsoft.com/office/powerpoint/2010/main" val="32695399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Virtualization Landscape</a:t>
            </a:r>
          </a:p>
        </p:txBody>
      </p:sp>
      <p:sp>
        <p:nvSpPr>
          <p:cNvPr id="16" name="Rectangle 15">
            <a:extLst>
              <a:ext uri="{FF2B5EF4-FFF2-40B4-BE49-F238E27FC236}">
                <a16:creationId xmlns:a16="http://schemas.microsoft.com/office/drawing/2014/main" id="{4BEC5176-6562-4AA0-A96A-5DF0A9CC0A30}"/>
              </a:ext>
            </a:extLst>
          </p:cNvPr>
          <p:cNvSpPr/>
          <p:nvPr/>
        </p:nvSpPr>
        <p:spPr bwMode="auto">
          <a:xfrm>
            <a:off x="1" y="1401151"/>
            <a:ext cx="11952331" cy="47451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4161ABF-15B4-45EA-913C-A4FB2C20A13D}"/>
              </a:ext>
            </a:extLst>
          </p:cNvPr>
          <p:cNvSpPr/>
          <p:nvPr/>
        </p:nvSpPr>
        <p:spPr>
          <a:xfrm>
            <a:off x="8411764" y="2242821"/>
            <a:ext cx="2990202" cy="299020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717140" rIns="89642" bIns="179285" numCol="1" spcCol="0" rtlCol="0" fromWordArt="0" anchor="ctr" anchorCtr="0" forceAA="0" compatLnSpc="1">
            <a:prstTxWarp prst="textNoShape">
              <a:avLst/>
            </a:prstTxWarp>
            <a:noAutofit/>
          </a:bodyPr>
          <a:lstStyle/>
          <a:p>
            <a:pPr algn="ctr" defTabSz="896386">
              <a:spcBef>
                <a:spcPts val="1176"/>
              </a:spcBef>
              <a:defRPr/>
            </a:pPr>
            <a:endParaRPr lang="en-US" sz="1568" b="1">
              <a:solidFill>
                <a:srgbClr val="1A1A1A"/>
              </a:solidFill>
              <a:cs typeface="Segoe UI Semibold" panose="020B0702040204020203" pitchFamily="34" charset="0"/>
            </a:endParaRPr>
          </a:p>
          <a:p>
            <a:pPr algn="ctr" defTabSz="896386">
              <a:spcBef>
                <a:spcPts val="1176"/>
              </a:spcBef>
              <a:defRPr/>
            </a:pPr>
            <a:r>
              <a:rPr lang="en-US" sz="1568">
                <a:solidFill>
                  <a:srgbClr val="1A1A1A"/>
                </a:solidFill>
                <a:cs typeface="Segoe UI Semibold" panose="020B0702040204020203" pitchFamily="34" charset="0"/>
              </a:rPr>
              <a:t>Broader </a:t>
            </a:r>
            <a:r>
              <a:rPr lang="en-US" sz="1568" b="1">
                <a:solidFill>
                  <a:srgbClr val="1A1A1A"/>
                </a:solidFill>
                <a:cs typeface="Segoe UI Semibold" panose="020B0702040204020203" pitchFamily="34" charset="0"/>
              </a:rPr>
              <a:t>cloud migration of Windows Server and SQL Server </a:t>
            </a:r>
            <a:r>
              <a:rPr lang="en-US" sz="1568">
                <a:solidFill>
                  <a:srgbClr val="1A1A1A"/>
                </a:solidFill>
                <a:cs typeface="Segoe UI Semibold" panose="020B0702040204020203" pitchFamily="34" charset="0"/>
              </a:rPr>
              <a:t>as well as </a:t>
            </a:r>
            <a:r>
              <a:rPr lang="en-US" sz="1568" b="1">
                <a:solidFill>
                  <a:srgbClr val="1A1A1A"/>
                </a:solidFill>
                <a:cs typeface="Segoe UI Semibold" panose="020B0702040204020203" pitchFamily="34" charset="0"/>
              </a:rPr>
              <a:t>modernization to Windows 10</a:t>
            </a:r>
          </a:p>
        </p:txBody>
      </p:sp>
      <p:sp>
        <p:nvSpPr>
          <p:cNvPr id="18" name="Oval 17">
            <a:extLst>
              <a:ext uri="{FF2B5EF4-FFF2-40B4-BE49-F238E27FC236}">
                <a16:creationId xmlns:a16="http://schemas.microsoft.com/office/drawing/2014/main" id="{9C983F5D-4B35-4C06-9FF4-E9071A64E725}"/>
              </a:ext>
            </a:extLst>
          </p:cNvPr>
          <p:cNvSpPr/>
          <p:nvPr/>
        </p:nvSpPr>
        <p:spPr>
          <a:xfrm>
            <a:off x="4535050" y="2242821"/>
            <a:ext cx="2990202" cy="299020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717140" rIns="89642" bIns="179285" numCol="1" spcCol="0" rtlCol="0" fromWordArt="0" anchor="ctr" anchorCtr="0" forceAA="0" compatLnSpc="1">
            <a:prstTxWarp prst="textNoShape">
              <a:avLst/>
            </a:prstTxWarp>
            <a:noAutofit/>
          </a:bodyPr>
          <a:lstStyle/>
          <a:p>
            <a:pPr algn="ctr" defTabSz="896386">
              <a:spcBef>
                <a:spcPts val="1176"/>
              </a:spcBef>
              <a:defRPr/>
            </a:pPr>
            <a:endParaRPr lang="en-US" sz="1568" b="1">
              <a:solidFill>
                <a:srgbClr val="1A1A1A"/>
              </a:solidFill>
              <a:cs typeface="Segoe UI Semibold" panose="020B0702040204020203" pitchFamily="34" charset="0"/>
            </a:endParaRPr>
          </a:p>
          <a:p>
            <a:pPr algn="ctr" defTabSz="896386">
              <a:spcBef>
                <a:spcPts val="1176"/>
              </a:spcBef>
              <a:defRPr/>
            </a:pPr>
            <a:r>
              <a:rPr lang="en-US" sz="1568">
                <a:solidFill>
                  <a:srgbClr val="1A1A1A"/>
                </a:solidFill>
                <a:cs typeface="Segoe UI Semibold" panose="020B0702040204020203" pitchFamily="34" charset="0"/>
              </a:rPr>
              <a:t>Customers are running up against </a:t>
            </a:r>
            <a:r>
              <a:rPr lang="en-US" sz="1568" b="1">
                <a:solidFill>
                  <a:srgbClr val="1A1A1A"/>
                </a:solidFill>
                <a:cs typeface="Segoe UI Semibold" panose="020B0702040204020203" pitchFamily="34" charset="0"/>
              </a:rPr>
              <a:t>End of Support for Windows 7 and Windows Server 2008/R2</a:t>
            </a:r>
          </a:p>
        </p:txBody>
      </p:sp>
      <p:sp>
        <p:nvSpPr>
          <p:cNvPr id="19" name="Oval 18">
            <a:extLst>
              <a:ext uri="{FF2B5EF4-FFF2-40B4-BE49-F238E27FC236}">
                <a16:creationId xmlns:a16="http://schemas.microsoft.com/office/drawing/2014/main" id="{5C542F4A-04AD-4676-A8D0-3180E4FAC5B3}"/>
              </a:ext>
            </a:extLst>
          </p:cNvPr>
          <p:cNvSpPr/>
          <p:nvPr/>
        </p:nvSpPr>
        <p:spPr>
          <a:xfrm>
            <a:off x="581653" y="2242821"/>
            <a:ext cx="2990202" cy="2990202"/>
          </a:xfrm>
          <a:prstGeom prst="ellipse">
            <a:avLst/>
          </a:prstGeom>
          <a:solidFill>
            <a:srgbClr val="FFFFFF">
              <a:alpha val="78039"/>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717140" rIns="89642" bIns="179285" numCol="1" spcCol="0" rtlCol="0" fromWordArt="0" anchor="ctr" anchorCtr="0" forceAA="0" compatLnSpc="1">
            <a:prstTxWarp prst="textNoShape">
              <a:avLst/>
            </a:prstTxWarp>
            <a:noAutofit/>
          </a:bodyPr>
          <a:lstStyle/>
          <a:p>
            <a:pPr algn="ctr" defTabSz="896386">
              <a:spcBef>
                <a:spcPts val="1176"/>
              </a:spcBef>
              <a:defRPr/>
            </a:pPr>
            <a:endParaRPr lang="en-US" sz="1372" b="1">
              <a:solidFill>
                <a:srgbClr val="1A1A1A"/>
              </a:solidFill>
              <a:cs typeface="Segoe UI Semibold" panose="020B0702040204020203" pitchFamily="34" charset="0"/>
            </a:endParaRPr>
          </a:p>
          <a:p>
            <a:pPr algn="ctr" defTabSz="896386">
              <a:spcBef>
                <a:spcPts val="1176"/>
              </a:spcBef>
              <a:defRPr/>
            </a:pPr>
            <a:r>
              <a:rPr lang="en-US" sz="1568">
                <a:solidFill>
                  <a:srgbClr val="1A1A1A"/>
                </a:solidFill>
                <a:cs typeface="Segoe UI Semibold" panose="020B0702040204020203" pitchFamily="34" charset="0"/>
              </a:rPr>
              <a:t>Most desktop and app virtualization solutions are </a:t>
            </a:r>
            <a:r>
              <a:rPr lang="en-US" sz="1568" b="1">
                <a:solidFill>
                  <a:srgbClr val="1A1A1A"/>
                </a:solidFill>
                <a:cs typeface="Segoe UI Semibold" panose="020B0702040204020203" pitchFamily="34" charset="0"/>
              </a:rPr>
              <a:t>running Windows Server and are currently on-premises</a:t>
            </a:r>
          </a:p>
        </p:txBody>
      </p:sp>
      <p:sp>
        <p:nvSpPr>
          <p:cNvPr id="11" name="Digital_Transformation" title="Icon of a cloud of which half is made of dots">
            <a:extLst>
              <a:ext uri="{FF2B5EF4-FFF2-40B4-BE49-F238E27FC236}">
                <a16:creationId xmlns:a16="http://schemas.microsoft.com/office/drawing/2014/main" id="{D0136234-0522-4947-B262-C0CFD826DCF4}"/>
              </a:ext>
            </a:extLst>
          </p:cNvPr>
          <p:cNvSpPr>
            <a:spLocks noChangeAspect="1" noEditPoints="1"/>
          </p:cNvSpPr>
          <p:nvPr/>
        </p:nvSpPr>
        <p:spPr bwMode="auto">
          <a:xfrm>
            <a:off x="9433840" y="2792216"/>
            <a:ext cx="937725" cy="501998"/>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a:endParaRPr>
          </a:p>
        </p:txBody>
      </p:sp>
      <p:sp>
        <p:nvSpPr>
          <p:cNvPr id="14" name="AlarmClock_E919" title="Icon of an alarm clock">
            <a:extLst>
              <a:ext uri="{FF2B5EF4-FFF2-40B4-BE49-F238E27FC236}">
                <a16:creationId xmlns:a16="http://schemas.microsoft.com/office/drawing/2014/main" id="{BBF84BCB-EB33-4FDB-947F-FF1968CED942}"/>
              </a:ext>
            </a:extLst>
          </p:cNvPr>
          <p:cNvSpPr>
            <a:spLocks noChangeAspect="1" noEditPoints="1"/>
          </p:cNvSpPr>
          <p:nvPr/>
        </p:nvSpPr>
        <p:spPr bwMode="auto">
          <a:xfrm>
            <a:off x="5751796" y="2792957"/>
            <a:ext cx="556710" cy="519926"/>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00">
              <a:solidFill>
                <a:srgbClr val="434343"/>
              </a:solidFill>
              <a:latin typeface="Segoe UI"/>
            </a:endParaRPr>
          </a:p>
        </p:txBody>
      </p:sp>
      <p:grpSp>
        <p:nvGrpSpPr>
          <p:cNvPr id="3" name="Group 2">
            <a:extLst>
              <a:ext uri="{FF2B5EF4-FFF2-40B4-BE49-F238E27FC236}">
                <a16:creationId xmlns:a16="http://schemas.microsoft.com/office/drawing/2014/main" id="{215C2FBC-4C57-4EC4-A281-5B3F21765B49}"/>
              </a:ext>
            </a:extLst>
          </p:cNvPr>
          <p:cNvGrpSpPr/>
          <p:nvPr/>
        </p:nvGrpSpPr>
        <p:grpSpPr>
          <a:xfrm>
            <a:off x="1583695" y="2792957"/>
            <a:ext cx="979736" cy="519926"/>
            <a:chOff x="1633558" y="2848465"/>
            <a:chExt cx="999382" cy="530352"/>
          </a:xfrm>
        </p:grpSpPr>
        <p:sp>
          <p:nvSpPr>
            <p:cNvPr id="13" name="server" title="Icon of a server tower">
              <a:extLst>
                <a:ext uri="{FF2B5EF4-FFF2-40B4-BE49-F238E27FC236}">
                  <a16:creationId xmlns:a16="http://schemas.microsoft.com/office/drawing/2014/main" id="{238A288D-3672-40D3-8106-BFF1629A5AC2}"/>
                </a:ext>
              </a:extLst>
            </p:cNvPr>
            <p:cNvSpPr>
              <a:spLocks noChangeAspect="1" noEditPoints="1"/>
            </p:cNvSpPr>
            <p:nvPr/>
          </p:nvSpPr>
          <p:spPr bwMode="auto">
            <a:xfrm>
              <a:off x="1633558" y="2848465"/>
              <a:ext cx="279224" cy="53035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a:endParaRPr>
            </a:p>
          </p:txBody>
        </p:sp>
        <p:sp>
          <p:nvSpPr>
            <p:cNvPr id="15" name="server" title="Icon of a server tower">
              <a:extLst>
                <a:ext uri="{FF2B5EF4-FFF2-40B4-BE49-F238E27FC236}">
                  <a16:creationId xmlns:a16="http://schemas.microsoft.com/office/drawing/2014/main" id="{3960B05B-CFFA-43CF-9DC3-BEBDDE1404E9}"/>
                </a:ext>
              </a:extLst>
            </p:cNvPr>
            <p:cNvSpPr>
              <a:spLocks noChangeAspect="1" noEditPoints="1"/>
            </p:cNvSpPr>
            <p:nvPr/>
          </p:nvSpPr>
          <p:spPr bwMode="auto">
            <a:xfrm>
              <a:off x="1993637" y="2848465"/>
              <a:ext cx="279224" cy="53035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a:endParaRPr>
            </a:p>
          </p:txBody>
        </p:sp>
        <p:sp>
          <p:nvSpPr>
            <p:cNvPr id="21" name="server" title="Icon of a server tower">
              <a:extLst>
                <a:ext uri="{FF2B5EF4-FFF2-40B4-BE49-F238E27FC236}">
                  <a16:creationId xmlns:a16="http://schemas.microsoft.com/office/drawing/2014/main" id="{1EB30095-CCDA-45BC-A9CA-962B4250D3C6}"/>
                </a:ext>
              </a:extLst>
            </p:cNvPr>
            <p:cNvSpPr>
              <a:spLocks noChangeAspect="1" noEditPoints="1"/>
            </p:cNvSpPr>
            <p:nvPr/>
          </p:nvSpPr>
          <p:spPr bwMode="auto">
            <a:xfrm>
              <a:off x="2353716" y="2848465"/>
              <a:ext cx="279224" cy="53035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236904068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60D1-355C-47E9-B250-AFCBB1E3FD4C}"/>
              </a:ext>
            </a:extLst>
          </p:cNvPr>
          <p:cNvSpPr>
            <a:spLocks noGrp="1"/>
          </p:cNvSpPr>
          <p:nvPr>
            <p:ph type="title"/>
          </p:nvPr>
        </p:nvSpPr>
        <p:spPr>
          <a:xfrm>
            <a:off x="586740" y="651163"/>
            <a:ext cx="2396605" cy="553998"/>
          </a:xfrm>
        </p:spPr>
        <p:txBody>
          <a:bodyPr/>
          <a:lstStyle/>
          <a:p>
            <a:r>
              <a:rPr lang="en-US" dirty="0"/>
              <a:t>Sample Pricing</a:t>
            </a:r>
          </a:p>
        </p:txBody>
      </p:sp>
      <p:graphicFrame>
        <p:nvGraphicFramePr>
          <p:cNvPr id="6" name="Object 5">
            <a:extLst>
              <a:ext uri="{FF2B5EF4-FFF2-40B4-BE49-F238E27FC236}">
                <a16:creationId xmlns:a16="http://schemas.microsoft.com/office/drawing/2014/main" id="{D454260C-1A4E-4060-BD0D-9E84F639AD46}"/>
              </a:ext>
            </a:extLst>
          </p:cNvPr>
          <p:cNvGraphicFramePr>
            <a:graphicFrameLocks noChangeAspect="1"/>
          </p:cNvGraphicFramePr>
          <p:nvPr>
            <p:extLst>
              <p:ext uri="{D42A27DB-BD31-4B8C-83A1-F6EECF244321}">
                <p14:modId xmlns:p14="http://schemas.microsoft.com/office/powerpoint/2010/main" val="2455316719"/>
              </p:ext>
            </p:extLst>
          </p:nvPr>
        </p:nvGraphicFramePr>
        <p:xfrm>
          <a:off x="2983345" y="535709"/>
          <a:ext cx="8836178" cy="6057073"/>
        </p:xfrm>
        <a:graphic>
          <a:graphicData uri="http://schemas.openxmlformats.org/presentationml/2006/ole">
            <mc:AlternateContent xmlns:mc="http://schemas.openxmlformats.org/markup-compatibility/2006">
              <mc:Choice xmlns:v="urn:schemas-microsoft-com:vml" Requires="v">
                <p:oleObj spid="_x0000_s1028" name="Worksheet" r:id="rId3" imgW="7536313" imgH="5166202" progId="Excel.Sheet.12">
                  <p:embed/>
                </p:oleObj>
              </mc:Choice>
              <mc:Fallback>
                <p:oleObj name="Worksheet" r:id="rId3" imgW="7536313" imgH="5166202" progId="Excel.Sheet.12">
                  <p:embed/>
                  <p:pic>
                    <p:nvPicPr>
                      <p:cNvPr id="6" name="Object 5">
                        <a:extLst>
                          <a:ext uri="{FF2B5EF4-FFF2-40B4-BE49-F238E27FC236}">
                            <a16:creationId xmlns:a16="http://schemas.microsoft.com/office/drawing/2014/main" id="{D454260C-1A4E-4060-BD0D-9E84F639AD46}"/>
                          </a:ext>
                        </a:extLst>
                      </p:cNvPr>
                      <p:cNvPicPr/>
                      <p:nvPr/>
                    </p:nvPicPr>
                    <p:blipFill>
                      <a:blip r:embed="rId4"/>
                      <a:stretch>
                        <a:fillRect/>
                      </a:stretch>
                    </p:blipFill>
                    <p:spPr>
                      <a:xfrm>
                        <a:off x="2983345" y="535709"/>
                        <a:ext cx="8836178" cy="6057073"/>
                      </a:xfrm>
                      <a:prstGeom prst="rect">
                        <a:avLst/>
                      </a:prstGeom>
                      <a:ln>
                        <a:solidFill>
                          <a:schemeClr val="tx1"/>
                        </a:solidFill>
                      </a:ln>
                    </p:spPr>
                  </p:pic>
                </p:oleObj>
              </mc:Fallback>
            </mc:AlternateContent>
          </a:graphicData>
        </a:graphic>
      </p:graphicFrame>
      <p:graphicFrame>
        <p:nvGraphicFramePr>
          <p:cNvPr id="7" name="Object 6">
            <a:extLst>
              <a:ext uri="{FF2B5EF4-FFF2-40B4-BE49-F238E27FC236}">
                <a16:creationId xmlns:a16="http://schemas.microsoft.com/office/drawing/2014/main" id="{32F25FA6-E97E-45A8-B744-85B2141C0D7B}"/>
              </a:ext>
            </a:extLst>
          </p:cNvPr>
          <p:cNvGraphicFramePr>
            <a:graphicFrameLocks noChangeAspect="1"/>
          </p:cNvGraphicFramePr>
          <p:nvPr>
            <p:extLst>
              <p:ext uri="{D42A27DB-BD31-4B8C-83A1-F6EECF244321}">
                <p14:modId xmlns:p14="http://schemas.microsoft.com/office/powerpoint/2010/main" val="3490159601"/>
              </p:ext>
            </p:extLst>
          </p:nvPr>
        </p:nvGraphicFramePr>
        <p:xfrm>
          <a:off x="475672" y="1981055"/>
          <a:ext cx="1602509" cy="1388286"/>
        </p:xfrm>
        <a:graphic>
          <a:graphicData uri="http://schemas.openxmlformats.org/presentationml/2006/ole">
            <mc:AlternateContent xmlns:mc="http://schemas.openxmlformats.org/markup-compatibility/2006">
              <mc:Choice xmlns:v="urn:schemas-microsoft-com:vml" Requires="v">
                <p:oleObj spid="_x0000_s1029" name="Worksheet" showAsIcon="1" r:id="rId5" imgW="914282" imgH="792690" progId="Excel.Sheet.12">
                  <p:embed/>
                </p:oleObj>
              </mc:Choice>
              <mc:Fallback>
                <p:oleObj name="Worksheet" showAsIcon="1" r:id="rId5" imgW="914282" imgH="792690" progId="Excel.Sheet.12">
                  <p:embed/>
                  <p:pic>
                    <p:nvPicPr>
                      <p:cNvPr id="7" name="Object 6">
                        <a:extLst>
                          <a:ext uri="{FF2B5EF4-FFF2-40B4-BE49-F238E27FC236}">
                            <a16:creationId xmlns:a16="http://schemas.microsoft.com/office/drawing/2014/main" id="{32F25FA6-E97E-45A8-B744-85B2141C0D7B}"/>
                          </a:ext>
                        </a:extLst>
                      </p:cNvPr>
                      <p:cNvPicPr/>
                      <p:nvPr/>
                    </p:nvPicPr>
                    <p:blipFill>
                      <a:blip r:embed="rId6"/>
                      <a:stretch>
                        <a:fillRect/>
                      </a:stretch>
                    </p:blipFill>
                    <p:spPr>
                      <a:xfrm>
                        <a:off x="475672" y="1981055"/>
                        <a:ext cx="1602509" cy="1388286"/>
                      </a:xfrm>
                      <a:prstGeom prst="rect">
                        <a:avLst/>
                      </a:prstGeom>
                    </p:spPr>
                  </p:pic>
                </p:oleObj>
              </mc:Fallback>
            </mc:AlternateContent>
          </a:graphicData>
        </a:graphic>
      </p:graphicFrame>
    </p:spTree>
    <p:extLst>
      <p:ext uri="{BB962C8B-B14F-4D97-AF65-F5344CB8AC3E}">
        <p14:creationId xmlns:p14="http://schemas.microsoft.com/office/powerpoint/2010/main" val="12001688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869609"/>
            <a:ext cx="5510784" cy="664797"/>
          </a:xfrm>
        </p:spPr>
        <p:txBody>
          <a:bodyPr/>
          <a:lstStyle/>
          <a:p>
            <a:r>
              <a:rPr lang="en-US" sz="4800" dirty="0"/>
              <a:t>WVD Futures</a:t>
            </a:r>
          </a:p>
        </p:txBody>
      </p:sp>
    </p:spTree>
    <p:extLst>
      <p:ext uri="{BB962C8B-B14F-4D97-AF65-F5344CB8AC3E}">
        <p14:creationId xmlns:p14="http://schemas.microsoft.com/office/powerpoint/2010/main" val="188979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6BD00-37DF-4342-AF93-70C885A9A88A}"/>
              </a:ext>
            </a:extLst>
          </p:cNvPr>
          <p:cNvSpPr>
            <a:spLocks noGrp="1"/>
          </p:cNvSpPr>
          <p:nvPr>
            <p:ph type="title"/>
          </p:nvPr>
        </p:nvSpPr>
        <p:spPr/>
        <p:txBody>
          <a:bodyPr/>
          <a:lstStyle/>
          <a:p>
            <a:r>
              <a:rPr lang="en-US" dirty="0"/>
              <a:t>WVD V2 Is In Preview… (May 2020)</a:t>
            </a:r>
          </a:p>
        </p:txBody>
      </p:sp>
      <p:pic>
        <p:nvPicPr>
          <p:cNvPr id="5" name="Picture 4">
            <a:extLst>
              <a:ext uri="{FF2B5EF4-FFF2-40B4-BE49-F238E27FC236}">
                <a16:creationId xmlns:a16="http://schemas.microsoft.com/office/drawing/2014/main" id="{752F2BE7-906F-4C13-A571-0958305B7C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4730" y="1403838"/>
            <a:ext cx="11742540" cy="3853962"/>
          </a:xfrm>
          <a:prstGeom prst="rect">
            <a:avLst/>
          </a:prstGeom>
        </p:spPr>
      </p:pic>
      <p:sp>
        <p:nvSpPr>
          <p:cNvPr id="2" name="Rectangle 1">
            <a:extLst>
              <a:ext uri="{FF2B5EF4-FFF2-40B4-BE49-F238E27FC236}">
                <a16:creationId xmlns:a16="http://schemas.microsoft.com/office/drawing/2014/main" id="{E46B866E-2344-4712-BD67-A390CD609E14}"/>
              </a:ext>
            </a:extLst>
          </p:cNvPr>
          <p:cNvSpPr/>
          <p:nvPr/>
        </p:nvSpPr>
        <p:spPr>
          <a:xfrm>
            <a:off x="1700463" y="5650440"/>
            <a:ext cx="8775032" cy="907171"/>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SegoeUI"/>
                <a:hlinkClick r:id="rId3"/>
              </a:rPr>
              <a:t>Windows Virtual Desktop Spring Update enters Public Preview</a:t>
            </a:r>
            <a:endParaRPr lang="en-US" dirty="0">
              <a:solidFill>
                <a:srgbClr val="333333"/>
              </a:solidFill>
              <a:latin typeface="SegoeUI"/>
            </a:endParaRPr>
          </a:p>
          <a:p>
            <a:pPr marL="285750" indent="-285750">
              <a:buFont typeface="Arial" panose="020B0604020202020204" pitchFamily="34" charset="0"/>
              <a:buChar char="•"/>
            </a:pPr>
            <a:r>
              <a:rPr lang="en-US" dirty="0">
                <a:solidFill>
                  <a:srgbClr val="333333"/>
                </a:solidFill>
                <a:latin typeface="SegoeUI"/>
                <a:hlinkClick r:id="rId4"/>
              </a:rPr>
              <a:t>https://www.christiaanbrinkhoff.com/2020/05/01/windows-virtual-desktop-technical-2020-spring-update-arm-based-model-deployment-walkthrough/</a:t>
            </a:r>
            <a:r>
              <a:rPr lang="en-US" dirty="0">
                <a:solidFill>
                  <a:srgbClr val="333333"/>
                </a:solidFill>
                <a:latin typeface="SegoeUI"/>
              </a:rPr>
              <a:t> </a:t>
            </a:r>
            <a:endParaRPr lang="en-US" b="0" i="0" dirty="0">
              <a:solidFill>
                <a:srgbClr val="333333"/>
              </a:solidFill>
              <a:effectLst/>
              <a:latin typeface="SegoeUI"/>
            </a:endParaRPr>
          </a:p>
        </p:txBody>
      </p:sp>
    </p:spTree>
    <p:extLst>
      <p:ext uri="{BB962C8B-B14F-4D97-AF65-F5344CB8AC3E}">
        <p14:creationId xmlns:p14="http://schemas.microsoft.com/office/powerpoint/2010/main" val="22115247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52560"/>
          </a:xfrm>
        </p:spPr>
        <p:txBody>
          <a:bodyPr/>
          <a:lstStyle/>
          <a:p>
            <a:r>
              <a:rPr lang="en-US" dirty="0">
                <a:ln w="3175">
                  <a:noFill/>
                </a:ln>
                <a:latin typeface="+mn-lt"/>
                <a:ea typeface="+mn-ea"/>
              </a:rPr>
              <a:t>MSIX – Abstracting Apps from the WVD Desktops</a:t>
            </a:r>
          </a:p>
        </p:txBody>
      </p:sp>
      <p:sp>
        <p:nvSpPr>
          <p:cNvPr id="3" name="TextBox 2">
            <a:extLst>
              <a:ext uri="{FF2B5EF4-FFF2-40B4-BE49-F238E27FC236}">
                <a16:creationId xmlns:a16="http://schemas.microsoft.com/office/drawing/2014/main" id="{95D9D85C-8FFE-465B-B1C8-32E0F23C74E2}"/>
              </a:ext>
            </a:extLst>
          </p:cNvPr>
          <p:cNvSpPr txBox="1"/>
          <p:nvPr/>
        </p:nvSpPr>
        <p:spPr>
          <a:xfrm>
            <a:off x="455995" y="1270387"/>
            <a:ext cx="11287792" cy="4644348"/>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New packaging format (exe, MSI, click once, </a:t>
            </a:r>
            <a:r>
              <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Calibri" panose="020F0502020204030204"/>
                <a:ea typeface="+mn-ea"/>
                <a:cs typeface="+mn-cs"/>
              </a:rPr>
              <a:t>AppV</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 etc.)</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Declarative install = clean uninstall (no registry rot/left over artefacts)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Simpler packaging and deployment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OS managed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Apps are installed per use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Tamper protection</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Once an app is converted into MSIX, repackaging is no longer required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Base app and customization can be updated within MSIX container without repackaging</a:t>
            </a:r>
          </a:p>
          <a:p>
            <a:pPr marL="80010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Tree>
    <p:extLst>
      <p:ext uri="{BB962C8B-B14F-4D97-AF65-F5344CB8AC3E}">
        <p14:creationId xmlns:p14="http://schemas.microsoft.com/office/powerpoint/2010/main" val="5286056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2F42EFD-0194-4AC7-B33E-06670E4278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3500000">
            <a:off x="8044099" y="3313089"/>
            <a:ext cx="193359" cy="801059"/>
          </a:xfrm>
          <a:prstGeom prst="rect">
            <a:avLst/>
          </a:prstGeom>
        </p:spPr>
      </p:pic>
      <p:pic>
        <p:nvPicPr>
          <p:cNvPr id="36" name="Picture 35">
            <a:extLst>
              <a:ext uri="{FF2B5EF4-FFF2-40B4-BE49-F238E27FC236}">
                <a16:creationId xmlns:a16="http://schemas.microsoft.com/office/drawing/2014/main" id="{7A7CBE3D-278C-428B-A676-7400D1BD78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3500000">
            <a:off x="7615015" y="3734676"/>
            <a:ext cx="193359" cy="801059"/>
          </a:xfrm>
          <a:prstGeom prst="rect">
            <a:avLst/>
          </a:prstGeom>
        </p:spPr>
      </p:pic>
      <p:grpSp>
        <p:nvGrpSpPr>
          <p:cNvPr id="34" name="Group 33">
            <a:extLst>
              <a:ext uri="{FF2B5EF4-FFF2-40B4-BE49-F238E27FC236}">
                <a16:creationId xmlns:a16="http://schemas.microsoft.com/office/drawing/2014/main" id="{E79C4E13-43E1-423C-B3FB-D49955DC96E8}"/>
              </a:ext>
            </a:extLst>
          </p:cNvPr>
          <p:cNvGrpSpPr/>
          <p:nvPr/>
        </p:nvGrpSpPr>
        <p:grpSpPr>
          <a:xfrm>
            <a:off x="7614810" y="4445222"/>
            <a:ext cx="602694" cy="1212760"/>
            <a:chOff x="7614810" y="4445222"/>
            <a:chExt cx="602694" cy="1212760"/>
          </a:xfrm>
        </p:grpSpPr>
        <p:pic>
          <p:nvPicPr>
            <p:cNvPr id="19" name="Picture 18">
              <a:extLst>
                <a:ext uri="{FF2B5EF4-FFF2-40B4-BE49-F238E27FC236}">
                  <a16:creationId xmlns:a16="http://schemas.microsoft.com/office/drawing/2014/main" id="{728C3E1B-F15A-4E9B-AADB-10431BEFB81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8900000">
              <a:off x="8024145" y="4856923"/>
              <a:ext cx="193359" cy="801059"/>
            </a:xfrm>
            <a:prstGeom prst="rect">
              <a:avLst/>
            </a:prstGeom>
          </p:spPr>
        </p:pic>
        <p:pic>
          <p:nvPicPr>
            <p:cNvPr id="23" name="Picture 22">
              <a:extLst>
                <a:ext uri="{FF2B5EF4-FFF2-40B4-BE49-F238E27FC236}">
                  <a16:creationId xmlns:a16="http://schemas.microsoft.com/office/drawing/2014/main" id="{345423C0-9CA3-4835-98C8-33395A969D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8900000">
              <a:off x="7614810" y="4445222"/>
              <a:ext cx="193359" cy="801059"/>
            </a:xfrm>
            <a:prstGeom prst="rect">
              <a:avLst/>
            </a:prstGeom>
          </p:spPr>
        </p:pic>
      </p:grpSp>
      <p:sp>
        <p:nvSpPr>
          <p:cNvPr id="2" name="Title 1">
            <a:extLst>
              <a:ext uri="{FF2B5EF4-FFF2-40B4-BE49-F238E27FC236}">
                <a16:creationId xmlns:a16="http://schemas.microsoft.com/office/drawing/2014/main" id="{1449AA75-2491-46A7-AF9B-B03C32ABFF51}"/>
              </a:ext>
            </a:extLst>
          </p:cNvPr>
          <p:cNvSpPr>
            <a:spLocks noGrp="1"/>
          </p:cNvSpPr>
          <p:nvPr>
            <p:ph type="title"/>
          </p:nvPr>
        </p:nvSpPr>
        <p:spPr>
          <a:xfrm>
            <a:off x="455995" y="398420"/>
            <a:ext cx="11287792" cy="407291"/>
          </a:xfrm>
        </p:spPr>
        <p:txBody>
          <a:bodyPr/>
          <a:lstStyle/>
          <a:p>
            <a:r>
              <a:rPr lang="en-US" dirty="0">
                <a:ln w="3175">
                  <a:noFill/>
                </a:ln>
                <a:latin typeface="+mj-lt"/>
                <a:ea typeface="+mn-ea"/>
              </a:rPr>
              <a:t>MSIX app attach process flow</a:t>
            </a:r>
          </a:p>
        </p:txBody>
      </p:sp>
      <p:pic>
        <p:nvPicPr>
          <p:cNvPr id="4" name="Picture 3">
            <a:extLst>
              <a:ext uri="{FF2B5EF4-FFF2-40B4-BE49-F238E27FC236}">
                <a16:creationId xmlns:a16="http://schemas.microsoft.com/office/drawing/2014/main" id="{505B13EA-65BB-4392-9BA7-589DE9CAB7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9742061" y="3225536"/>
            <a:ext cx="193359" cy="801059"/>
          </a:xfrm>
          <a:prstGeom prst="rect">
            <a:avLst/>
          </a:prstGeom>
        </p:spPr>
      </p:pic>
      <p:pic>
        <p:nvPicPr>
          <p:cNvPr id="5" name="Picture 4">
            <a:extLst>
              <a:ext uri="{FF2B5EF4-FFF2-40B4-BE49-F238E27FC236}">
                <a16:creationId xmlns:a16="http://schemas.microsoft.com/office/drawing/2014/main" id="{3D3DD01C-0DBF-4514-8971-96A863E05E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9843440" y="4961769"/>
            <a:ext cx="193359" cy="801059"/>
          </a:xfrm>
          <a:prstGeom prst="rect">
            <a:avLst/>
          </a:prstGeom>
        </p:spPr>
      </p:pic>
      <p:pic>
        <p:nvPicPr>
          <p:cNvPr id="6" name="Picture 5">
            <a:extLst>
              <a:ext uri="{FF2B5EF4-FFF2-40B4-BE49-F238E27FC236}">
                <a16:creationId xmlns:a16="http://schemas.microsoft.com/office/drawing/2014/main" id="{5F685FFA-A820-4929-BA8A-8485DFB308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5690179" y="4239147"/>
            <a:ext cx="193359" cy="801059"/>
          </a:xfrm>
          <a:prstGeom prst="rect">
            <a:avLst/>
          </a:prstGeom>
        </p:spPr>
      </p:pic>
      <p:pic>
        <p:nvPicPr>
          <p:cNvPr id="7" name="Picture 6">
            <a:extLst>
              <a:ext uri="{FF2B5EF4-FFF2-40B4-BE49-F238E27FC236}">
                <a16:creationId xmlns:a16="http://schemas.microsoft.com/office/drawing/2014/main" id="{B6BBE917-5514-4485-8CB1-A39C0013CD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3532697" y="4239147"/>
            <a:ext cx="193359" cy="801059"/>
          </a:xfrm>
          <a:prstGeom prst="rect">
            <a:avLst/>
          </a:prstGeom>
        </p:spPr>
      </p:pic>
      <p:pic>
        <p:nvPicPr>
          <p:cNvPr id="8" name="Graphic 7" descr="Cloud">
            <a:extLst>
              <a:ext uri="{FF2B5EF4-FFF2-40B4-BE49-F238E27FC236}">
                <a16:creationId xmlns:a16="http://schemas.microsoft.com/office/drawing/2014/main" id="{B252DB25-3878-40C7-925C-F2E4642607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5981" y="3726835"/>
            <a:ext cx="1637607" cy="1637607"/>
          </a:xfrm>
          <a:prstGeom prst="rect">
            <a:avLst/>
          </a:prstGeom>
        </p:spPr>
      </p:pic>
      <p:sp>
        <p:nvSpPr>
          <p:cNvPr id="9" name="TextBox 8">
            <a:extLst>
              <a:ext uri="{FF2B5EF4-FFF2-40B4-BE49-F238E27FC236}">
                <a16:creationId xmlns:a16="http://schemas.microsoft.com/office/drawing/2014/main" id="{99996FBA-764B-4043-9784-2783864EFC6F}"/>
              </a:ext>
            </a:extLst>
          </p:cNvPr>
          <p:cNvSpPr txBox="1"/>
          <p:nvPr/>
        </p:nvSpPr>
        <p:spPr>
          <a:xfrm>
            <a:off x="6223963" y="589048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Host pool</a:t>
            </a:r>
          </a:p>
        </p:txBody>
      </p:sp>
      <p:pic>
        <p:nvPicPr>
          <p:cNvPr id="10" name="Picture 9">
            <a:extLst>
              <a:ext uri="{FF2B5EF4-FFF2-40B4-BE49-F238E27FC236}">
                <a16:creationId xmlns:a16="http://schemas.microsoft.com/office/drawing/2014/main" id="{C4C068E3-E193-4F69-81D1-23F994D3071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9375" y="3183529"/>
            <a:ext cx="2724290" cy="2489328"/>
          </a:xfrm>
          <a:prstGeom prst="rect">
            <a:avLst/>
          </a:prstGeom>
        </p:spPr>
      </p:pic>
      <p:pic>
        <p:nvPicPr>
          <p:cNvPr id="11" name="Picture 10">
            <a:extLst>
              <a:ext uri="{FF2B5EF4-FFF2-40B4-BE49-F238E27FC236}">
                <a16:creationId xmlns:a16="http://schemas.microsoft.com/office/drawing/2014/main" id="{BEC3F18D-5410-4AE8-8B23-BA2586DF29A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20304" y="3803184"/>
            <a:ext cx="1308167" cy="1479626"/>
          </a:xfrm>
          <a:prstGeom prst="rect">
            <a:avLst/>
          </a:prstGeom>
        </p:spPr>
      </p:pic>
      <p:pic>
        <p:nvPicPr>
          <p:cNvPr id="12" name="Picture 11">
            <a:extLst>
              <a:ext uri="{FF2B5EF4-FFF2-40B4-BE49-F238E27FC236}">
                <a16:creationId xmlns:a16="http://schemas.microsoft.com/office/drawing/2014/main" id="{B11949CA-2D60-4C94-9838-0B2B9166E8C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53530" y="4002545"/>
            <a:ext cx="1057994" cy="997652"/>
          </a:xfrm>
          <a:prstGeom prst="rect">
            <a:avLst/>
          </a:prstGeom>
        </p:spPr>
      </p:pic>
      <p:pic>
        <p:nvPicPr>
          <p:cNvPr id="13" name="Picture 12">
            <a:extLst>
              <a:ext uri="{FF2B5EF4-FFF2-40B4-BE49-F238E27FC236}">
                <a16:creationId xmlns:a16="http://schemas.microsoft.com/office/drawing/2014/main" id="{21D956D4-B790-4A7D-A276-551277C15FF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72564" y="4946055"/>
            <a:ext cx="1057994" cy="997652"/>
          </a:xfrm>
          <a:prstGeom prst="rect">
            <a:avLst/>
          </a:prstGeom>
        </p:spPr>
      </p:pic>
      <p:pic>
        <p:nvPicPr>
          <p:cNvPr id="14" name="Picture 13">
            <a:extLst>
              <a:ext uri="{FF2B5EF4-FFF2-40B4-BE49-F238E27FC236}">
                <a16:creationId xmlns:a16="http://schemas.microsoft.com/office/drawing/2014/main" id="{0B08EA0B-368B-4E0B-B751-FB87D4C994B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53530" y="3019299"/>
            <a:ext cx="1057994" cy="997652"/>
          </a:xfrm>
          <a:prstGeom prst="rect">
            <a:avLst/>
          </a:prstGeom>
        </p:spPr>
      </p:pic>
      <p:pic>
        <p:nvPicPr>
          <p:cNvPr id="15" name="Picture 14">
            <a:extLst>
              <a:ext uri="{FF2B5EF4-FFF2-40B4-BE49-F238E27FC236}">
                <a16:creationId xmlns:a16="http://schemas.microsoft.com/office/drawing/2014/main" id="{866733BA-481D-4D34-B490-42A44FA4FAF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80499" y="3006249"/>
            <a:ext cx="1193861" cy="1162110"/>
          </a:xfrm>
          <a:prstGeom prst="rect">
            <a:avLst/>
          </a:prstGeom>
        </p:spPr>
      </p:pic>
      <p:pic>
        <p:nvPicPr>
          <p:cNvPr id="16" name="Picture 15">
            <a:extLst>
              <a:ext uri="{FF2B5EF4-FFF2-40B4-BE49-F238E27FC236}">
                <a16:creationId xmlns:a16="http://schemas.microsoft.com/office/drawing/2014/main" id="{05B07064-EE4C-46AF-8DD2-B5BB1C68957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180500" y="4781244"/>
            <a:ext cx="1193861" cy="1162110"/>
          </a:xfrm>
          <a:prstGeom prst="rect">
            <a:avLst/>
          </a:prstGeom>
        </p:spPr>
      </p:pic>
      <p:pic>
        <p:nvPicPr>
          <p:cNvPr id="17" name="Picture 2">
            <a:extLst>
              <a:ext uri="{FF2B5EF4-FFF2-40B4-BE49-F238E27FC236}">
                <a16:creationId xmlns:a16="http://schemas.microsoft.com/office/drawing/2014/main" id="{FD4D903D-65EF-48A9-8D67-EBEC7B5B244F}"/>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140898" y="3329214"/>
            <a:ext cx="758812" cy="753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7905D849-70CC-438D-95DB-65FF28A25FEA}"/>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160994" y="4905985"/>
            <a:ext cx="758812" cy="7536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79348EE-3F25-40D8-AD65-6B7D195B6EF5}"/>
              </a:ext>
            </a:extLst>
          </p:cNvPr>
          <p:cNvSpPr txBox="1"/>
          <p:nvPr/>
        </p:nvSpPr>
        <p:spPr>
          <a:xfrm>
            <a:off x="10625294" y="5890488"/>
            <a:ext cx="109818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File share</a:t>
            </a:r>
          </a:p>
        </p:txBody>
      </p:sp>
      <p:pic>
        <p:nvPicPr>
          <p:cNvPr id="22" name="Picture 21">
            <a:extLst>
              <a:ext uri="{FF2B5EF4-FFF2-40B4-BE49-F238E27FC236}">
                <a16:creationId xmlns:a16="http://schemas.microsoft.com/office/drawing/2014/main" id="{2E2A7746-4756-42DE-88E8-20B47385487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33538" y="3803184"/>
            <a:ext cx="443699" cy="431899"/>
          </a:xfrm>
          <a:prstGeom prst="rect">
            <a:avLst/>
          </a:prstGeom>
        </p:spPr>
      </p:pic>
      <p:sp>
        <p:nvSpPr>
          <p:cNvPr id="24" name="TextBox 23">
            <a:extLst>
              <a:ext uri="{FF2B5EF4-FFF2-40B4-BE49-F238E27FC236}">
                <a16:creationId xmlns:a16="http://schemas.microsoft.com/office/drawing/2014/main" id="{63B17E64-CD9E-4BED-A359-8B85777171FA}"/>
              </a:ext>
            </a:extLst>
          </p:cNvPr>
          <p:cNvSpPr txBox="1"/>
          <p:nvPr/>
        </p:nvSpPr>
        <p:spPr>
          <a:xfrm>
            <a:off x="1133921" y="589048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User</a:t>
            </a:r>
          </a:p>
        </p:txBody>
      </p:sp>
      <p:sp>
        <p:nvSpPr>
          <p:cNvPr id="26" name="TextBox 25">
            <a:extLst>
              <a:ext uri="{FF2B5EF4-FFF2-40B4-BE49-F238E27FC236}">
                <a16:creationId xmlns:a16="http://schemas.microsoft.com/office/drawing/2014/main" id="{6D7AAF71-B2A4-4E1A-9D92-EB5EC6129356}"/>
              </a:ext>
            </a:extLst>
          </p:cNvPr>
          <p:cNvSpPr txBox="1"/>
          <p:nvPr/>
        </p:nvSpPr>
        <p:spPr>
          <a:xfrm>
            <a:off x="455995" y="1076636"/>
            <a:ext cx="609452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 – User authenticates and obtains WVD feed</a:t>
            </a:r>
          </a:p>
        </p:txBody>
      </p:sp>
      <p:sp>
        <p:nvSpPr>
          <p:cNvPr id="27" name="TextBox 26">
            <a:extLst>
              <a:ext uri="{FF2B5EF4-FFF2-40B4-BE49-F238E27FC236}">
                <a16:creationId xmlns:a16="http://schemas.microsoft.com/office/drawing/2014/main" id="{F3FB27FB-01F6-428A-8715-DA8203C2D800}"/>
              </a:ext>
            </a:extLst>
          </p:cNvPr>
          <p:cNvSpPr txBox="1"/>
          <p:nvPr/>
        </p:nvSpPr>
        <p:spPr>
          <a:xfrm>
            <a:off x="3976212" y="4473467"/>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WVD</a:t>
            </a:r>
          </a:p>
        </p:txBody>
      </p:sp>
      <p:sp>
        <p:nvSpPr>
          <p:cNvPr id="29" name="TextBox 28">
            <a:extLst>
              <a:ext uri="{FF2B5EF4-FFF2-40B4-BE49-F238E27FC236}">
                <a16:creationId xmlns:a16="http://schemas.microsoft.com/office/drawing/2014/main" id="{8E46908B-1483-40B1-9ACA-63A6F84957AF}"/>
              </a:ext>
            </a:extLst>
          </p:cNvPr>
          <p:cNvSpPr txBox="1"/>
          <p:nvPr/>
        </p:nvSpPr>
        <p:spPr>
          <a:xfrm>
            <a:off x="2982181" y="4270840"/>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1</a:t>
            </a:r>
          </a:p>
        </p:txBody>
      </p:sp>
      <p:sp>
        <p:nvSpPr>
          <p:cNvPr id="30" name="TextBox 29">
            <a:extLst>
              <a:ext uri="{FF2B5EF4-FFF2-40B4-BE49-F238E27FC236}">
                <a16:creationId xmlns:a16="http://schemas.microsoft.com/office/drawing/2014/main" id="{9DB7EDD1-31C6-4018-8051-1694B3C14E0C}"/>
              </a:ext>
            </a:extLst>
          </p:cNvPr>
          <p:cNvSpPr txBox="1"/>
          <p:nvPr/>
        </p:nvSpPr>
        <p:spPr>
          <a:xfrm>
            <a:off x="5205395" y="4270840"/>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2</a:t>
            </a:r>
          </a:p>
        </p:txBody>
      </p:sp>
      <p:sp>
        <p:nvSpPr>
          <p:cNvPr id="32" name="TextBox 31">
            <a:extLst>
              <a:ext uri="{FF2B5EF4-FFF2-40B4-BE49-F238E27FC236}">
                <a16:creationId xmlns:a16="http://schemas.microsoft.com/office/drawing/2014/main" id="{D8CB3A38-E7AC-40A9-9592-E2E18E300C00}"/>
              </a:ext>
            </a:extLst>
          </p:cNvPr>
          <p:cNvSpPr txBox="1"/>
          <p:nvPr/>
        </p:nvSpPr>
        <p:spPr>
          <a:xfrm>
            <a:off x="455995" y="1437494"/>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2 – Broker connection to VM in host pool</a:t>
            </a:r>
          </a:p>
        </p:txBody>
      </p:sp>
      <p:sp>
        <p:nvSpPr>
          <p:cNvPr id="33" name="Rectangle 32">
            <a:extLst>
              <a:ext uri="{FF2B5EF4-FFF2-40B4-BE49-F238E27FC236}">
                <a16:creationId xmlns:a16="http://schemas.microsoft.com/office/drawing/2014/main" id="{98BDE739-231D-429B-8C05-82801A616533}"/>
              </a:ext>
            </a:extLst>
          </p:cNvPr>
          <p:cNvSpPr/>
          <p:nvPr/>
        </p:nvSpPr>
        <p:spPr>
          <a:xfrm>
            <a:off x="6214317" y="3990164"/>
            <a:ext cx="1155197" cy="1010033"/>
          </a:xfrm>
          <a:prstGeom prst="rect">
            <a:avLst/>
          </a:prstGeom>
          <a:noFill/>
          <a:ln w="3492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C63D11E0-9546-42F0-BC97-5AC876E40DAA}"/>
              </a:ext>
            </a:extLst>
          </p:cNvPr>
          <p:cNvSpPr txBox="1"/>
          <p:nvPr/>
        </p:nvSpPr>
        <p:spPr>
          <a:xfrm>
            <a:off x="7198306" y="3489698"/>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3</a:t>
            </a:r>
          </a:p>
        </p:txBody>
      </p:sp>
      <p:pic>
        <p:nvPicPr>
          <p:cNvPr id="39" name="Picture 38">
            <a:extLst>
              <a:ext uri="{FF2B5EF4-FFF2-40B4-BE49-F238E27FC236}">
                <a16:creationId xmlns:a16="http://schemas.microsoft.com/office/drawing/2014/main" id="{C48539C6-9B93-4C99-A37C-A3B0BBDFC1E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5698074" y="3633293"/>
            <a:ext cx="193359" cy="801059"/>
          </a:xfrm>
          <a:prstGeom prst="rect">
            <a:avLst/>
          </a:prstGeom>
        </p:spPr>
      </p:pic>
      <p:sp>
        <p:nvSpPr>
          <p:cNvPr id="40" name="TextBox 39">
            <a:extLst>
              <a:ext uri="{FF2B5EF4-FFF2-40B4-BE49-F238E27FC236}">
                <a16:creationId xmlns:a16="http://schemas.microsoft.com/office/drawing/2014/main" id="{38DB09DD-4712-4A20-8023-C5D023FFB3A0}"/>
              </a:ext>
            </a:extLst>
          </p:cNvPr>
          <p:cNvSpPr txBox="1"/>
          <p:nvPr/>
        </p:nvSpPr>
        <p:spPr>
          <a:xfrm>
            <a:off x="5219087" y="3637933"/>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4</a:t>
            </a:r>
          </a:p>
        </p:txBody>
      </p:sp>
      <p:sp>
        <p:nvSpPr>
          <p:cNvPr id="41" name="TextBox 40">
            <a:extLst>
              <a:ext uri="{FF2B5EF4-FFF2-40B4-BE49-F238E27FC236}">
                <a16:creationId xmlns:a16="http://schemas.microsoft.com/office/drawing/2014/main" id="{A755A374-0614-493F-AB99-A7DC1AD7DF09}"/>
              </a:ext>
            </a:extLst>
          </p:cNvPr>
          <p:cNvSpPr txBox="1"/>
          <p:nvPr/>
        </p:nvSpPr>
        <p:spPr>
          <a:xfrm>
            <a:off x="7210542" y="5137565"/>
            <a:ext cx="115519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5</a:t>
            </a:r>
          </a:p>
        </p:txBody>
      </p:sp>
      <p:sp>
        <p:nvSpPr>
          <p:cNvPr id="42" name="TextBox 41">
            <a:extLst>
              <a:ext uri="{FF2B5EF4-FFF2-40B4-BE49-F238E27FC236}">
                <a16:creationId xmlns:a16="http://schemas.microsoft.com/office/drawing/2014/main" id="{F5F668C3-2F85-412F-87F4-BD3CDA6F2D84}"/>
              </a:ext>
            </a:extLst>
          </p:cNvPr>
          <p:cNvSpPr txBox="1"/>
          <p:nvPr/>
        </p:nvSpPr>
        <p:spPr>
          <a:xfrm>
            <a:off x="455995" y="1805879"/>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3 – Load user profiles</a:t>
            </a:r>
          </a:p>
        </p:txBody>
      </p:sp>
      <p:sp>
        <p:nvSpPr>
          <p:cNvPr id="43" name="TextBox 42">
            <a:extLst>
              <a:ext uri="{FF2B5EF4-FFF2-40B4-BE49-F238E27FC236}">
                <a16:creationId xmlns:a16="http://schemas.microsoft.com/office/drawing/2014/main" id="{C09D2C4E-D70E-479A-B7C4-FE450B119332}"/>
              </a:ext>
            </a:extLst>
          </p:cNvPr>
          <p:cNvSpPr txBox="1"/>
          <p:nvPr/>
        </p:nvSpPr>
        <p:spPr>
          <a:xfrm>
            <a:off x="6200331" y="1083866"/>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4 – Read apps assigned to user</a:t>
            </a:r>
          </a:p>
        </p:txBody>
      </p:sp>
      <p:sp>
        <p:nvSpPr>
          <p:cNvPr id="44" name="TextBox 43">
            <a:extLst>
              <a:ext uri="{FF2B5EF4-FFF2-40B4-BE49-F238E27FC236}">
                <a16:creationId xmlns:a16="http://schemas.microsoft.com/office/drawing/2014/main" id="{EE7D5BF0-E988-467D-813A-2AD276DD2CBB}"/>
              </a:ext>
            </a:extLst>
          </p:cNvPr>
          <p:cNvSpPr txBox="1"/>
          <p:nvPr/>
        </p:nvSpPr>
        <p:spPr>
          <a:xfrm>
            <a:off x="6195283" y="1442613"/>
            <a:ext cx="60976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panose="020F0502020204030204"/>
                <a:ea typeface="+mn-ea"/>
                <a:cs typeface="+mn-cs"/>
              </a:rPr>
              <a:t>5 – Register applications</a:t>
            </a:r>
          </a:p>
        </p:txBody>
      </p:sp>
    </p:spTree>
    <p:extLst>
      <p:ext uri="{BB962C8B-B14F-4D97-AF65-F5344CB8AC3E}">
        <p14:creationId xmlns:p14="http://schemas.microsoft.com/office/powerpoint/2010/main" val="48773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4" grpId="0"/>
      <p:bldP spid="26" grpId="0"/>
      <p:bldP spid="27" grpId="0"/>
      <p:bldP spid="29" grpId="0"/>
      <p:bldP spid="30" grpId="0"/>
      <p:bldP spid="32" grpId="0"/>
      <p:bldP spid="33" grpId="0" animBg="1"/>
      <p:bldP spid="37" grpId="0"/>
      <p:bldP spid="40" grpId="0"/>
      <p:bldP spid="41" grpId="0"/>
      <p:bldP spid="42" grpId="0"/>
      <p:bldP spid="43" grpId="0"/>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AEF0-7F11-4D19-BE8C-05D86C45FB57}"/>
              </a:ext>
            </a:extLst>
          </p:cNvPr>
          <p:cNvSpPr>
            <a:spLocks noGrp="1"/>
          </p:cNvSpPr>
          <p:nvPr>
            <p:ph type="title"/>
          </p:nvPr>
        </p:nvSpPr>
        <p:spPr>
          <a:xfrm>
            <a:off x="222027" y="194399"/>
            <a:ext cx="10288884" cy="646390"/>
          </a:xfrm>
        </p:spPr>
        <p:txBody>
          <a:bodyPr>
            <a:normAutofit/>
          </a:bodyPr>
          <a:lstStyle/>
          <a:p>
            <a:pPr marL="457200" indent="-457200">
              <a:buFont typeface="Arial" panose="020B0604020202020204" pitchFamily="34" charset="0"/>
              <a:buChar char="•"/>
            </a:pPr>
            <a:r>
              <a:rPr lang="en-US" sz="2900" spc="-108" dirty="0">
                <a:ln w="3175">
                  <a:noFill/>
                </a:ln>
                <a:solidFill>
                  <a:schemeClr val="tx1"/>
                </a:solidFill>
                <a:latin typeface="+mn-lt"/>
                <a:cs typeface="Segoe UI Light"/>
              </a:rPr>
              <a:t>Traditional application </a:t>
            </a:r>
            <a:r>
              <a:rPr lang="en-US" sz="2900" spc="-108" dirty="0">
                <a:solidFill>
                  <a:schemeClr val="tx1"/>
                </a:solidFill>
                <a:latin typeface="+mn-lt"/>
                <a:cs typeface="Segoe UI Light"/>
              </a:rPr>
              <a:t>d</a:t>
            </a:r>
            <a:r>
              <a:rPr lang="en-US" sz="2900" spc="-108" dirty="0">
                <a:ln w="3175">
                  <a:noFill/>
                </a:ln>
                <a:solidFill>
                  <a:schemeClr val="tx1"/>
                </a:solidFill>
                <a:latin typeface="+mn-lt"/>
                <a:cs typeface="Segoe UI Light"/>
              </a:rPr>
              <a:t>elivery vs. MSIX app </a:t>
            </a:r>
            <a:r>
              <a:rPr lang="en-US" sz="2900" spc="-108" dirty="0">
                <a:solidFill>
                  <a:schemeClr val="tx1"/>
                </a:solidFill>
                <a:latin typeface="+mn-lt"/>
                <a:cs typeface="Segoe UI Light"/>
              </a:rPr>
              <a:t>a</a:t>
            </a:r>
            <a:r>
              <a:rPr lang="en-US" sz="2900" spc="-108" dirty="0">
                <a:ln w="3175">
                  <a:noFill/>
                </a:ln>
                <a:solidFill>
                  <a:schemeClr val="tx1"/>
                </a:solidFill>
                <a:latin typeface="+mn-lt"/>
                <a:cs typeface="Segoe UI Light"/>
              </a:rPr>
              <a:t>ttach</a:t>
            </a:r>
            <a:r>
              <a:rPr lang="en-US" sz="2900" spc="-108" dirty="0">
                <a:solidFill>
                  <a:schemeClr val="tx1"/>
                </a:solidFill>
                <a:latin typeface="+mn-lt"/>
                <a:cs typeface="Segoe UI Light"/>
              </a:rPr>
              <a:t> </a:t>
            </a:r>
            <a:endParaRPr lang="en-US" sz="2900" spc="-108" dirty="0">
              <a:ln w="3175">
                <a:noFill/>
              </a:ln>
              <a:solidFill>
                <a:schemeClr val="tx1"/>
              </a:solidFill>
              <a:latin typeface="+mn-lt"/>
              <a:cs typeface="Segoe UI Light"/>
            </a:endParaRPr>
          </a:p>
        </p:txBody>
      </p:sp>
      <p:sp>
        <p:nvSpPr>
          <p:cNvPr id="78" name="Rectangle 77">
            <a:extLst>
              <a:ext uri="{FF2B5EF4-FFF2-40B4-BE49-F238E27FC236}">
                <a16:creationId xmlns:a16="http://schemas.microsoft.com/office/drawing/2014/main" id="{A312CB1A-466C-49BE-8471-37FA8D1D7581}"/>
              </a:ext>
            </a:extLst>
          </p:cNvPr>
          <p:cNvSpPr/>
          <p:nvPr/>
        </p:nvSpPr>
        <p:spPr>
          <a:xfrm>
            <a:off x="690283" y="1508387"/>
            <a:ext cx="4225714" cy="522999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02A71688-30C8-4A97-87A8-DCC1F4C79016}"/>
              </a:ext>
            </a:extLst>
          </p:cNvPr>
          <p:cNvSpPr/>
          <p:nvPr/>
        </p:nvSpPr>
        <p:spPr>
          <a:xfrm>
            <a:off x="5654500" y="1508387"/>
            <a:ext cx="6232700" cy="5229998"/>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7" name="Content Placeholder 2">
            <a:extLst>
              <a:ext uri="{FF2B5EF4-FFF2-40B4-BE49-F238E27FC236}">
                <a16:creationId xmlns:a16="http://schemas.microsoft.com/office/drawing/2014/main" id="{3E6871A0-AA6A-43A7-8C48-89A5D166FF3D}"/>
              </a:ext>
            </a:extLst>
          </p:cNvPr>
          <p:cNvSpPr txBox="1">
            <a:spLocks/>
          </p:cNvSpPr>
          <p:nvPr/>
        </p:nvSpPr>
        <p:spPr>
          <a:xfrm>
            <a:off x="175044" y="1117730"/>
            <a:ext cx="5368307" cy="4892742"/>
          </a:xfrm>
          <a:prstGeom prst="rect">
            <a:avLst/>
          </a:prstGeom>
          <a:ln>
            <a:noFill/>
          </a:ln>
        </p:spPr>
        <p:txBody>
          <a:bodyPr anchor="t"/>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7640" marR="0" lvl="0" indent="-167640" algn="ctr" defTabSz="896350" rtl="0" eaLnBrk="1" fontAlgn="auto" latinLnBrk="0" hangingPunct="1">
              <a:lnSpc>
                <a:spcPct val="100000"/>
              </a:lnSpc>
              <a:spcBef>
                <a:spcPts val="294"/>
              </a:spcBef>
              <a:spcAft>
                <a:spcPts val="294"/>
              </a:spcAft>
              <a:buClrTx/>
              <a:buSzPct val="90000"/>
              <a:buFont typeface="Arial" pitchFamily="34" charset="0"/>
              <a:buNone/>
              <a:tabLst/>
              <a:defRPr/>
            </a:pPr>
            <a:r>
              <a:rPr kumimoji="0" lang="en-US" sz="1800" b="0" i="0" u="none" strike="noStrike" kern="1200" cap="none" spc="0" normalizeH="0" baseline="0" noProof="0">
                <a:ln>
                  <a:noFill/>
                </a:ln>
                <a:solidFill>
                  <a:srgbClr val="4472C4">
                    <a:lumMod val="75000"/>
                  </a:srgbClr>
                </a:solidFill>
                <a:effectLst/>
                <a:uLnTx/>
                <a:uFillTx/>
                <a:latin typeface="Calibri" panose="020F0502020204030204"/>
                <a:ea typeface="+mn-ea"/>
                <a:cs typeface="Segoe UI"/>
              </a:rPr>
              <a:t>Traditional (personal desktops)</a:t>
            </a:r>
            <a:endParaRPr kumimoji="0" lang="en-US" sz="1800" b="0" i="0" u="none" strike="noStrike" kern="1200" cap="none" spc="-70" normalizeH="0" baseline="0" noProof="0">
              <a:ln>
                <a:noFill/>
              </a:ln>
              <a:solidFill>
                <a:srgbClr val="4472C4">
                  <a:lumMod val="75000"/>
                </a:srgbClr>
              </a:solidFill>
              <a:effectLst/>
              <a:uLnTx/>
              <a:uFillTx/>
              <a:latin typeface="Calibri" panose="020F0502020204030204"/>
              <a:ea typeface="+mn-ea"/>
              <a:cs typeface="Segoe UI"/>
            </a:endParaRPr>
          </a:p>
        </p:txBody>
      </p:sp>
      <p:sp>
        <p:nvSpPr>
          <p:cNvPr id="709" name="Content Placeholder 2">
            <a:extLst>
              <a:ext uri="{FF2B5EF4-FFF2-40B4-BE49-F238E27FC236}">
                <a16:creationId xmlns:a16="http://schemas.microsoft.com/office/drawing/2014/main" id="{88A65ABC-1D83-43A7-B245-D50114B9F56B}"/>
              </a:ext>
            </a:extLst>
          </p:cNvPr>
          <p:cNvSpPr txBox="1">
            <a:spLocks/>
          </p:cNvSpPr>
          <p:nvPr/>
        </p:nvSpPr>
        <p:spPr>
          <a:xfrm>
            <a:off x="5546187" y="1143195"/>
            <a:ext cx="6341013" cy="4867895"/>
          </a:xfrm>
          <a:prstGeom prst="rect">
            <a:avLst/>
          </a:prstGeom>
          <a:ln>
            <a:noFill/>
          </a:ln>
        </p:spPr>
        <p:txBody>
          <a:bodyPr anchor="t"/>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7640" marR="0" lvl="0" indent="-167640" algn="ctr" defTabSz="896350" rtl="0" eaLnBrk="1" fontAlgn="auto" latinLnBrk="0" hangingPunct="1">
              <a:lnSpc>
                <a:spcPct val="100000"/>
              </a:lnSpc>
              <a:spcBef>
                <a:spcPts val="294"/>
              </a:spcBef>
              <a:spcAft>
                <a:spcPts val="294"/>
              </a:spcAft>
              <a:buClrTx/>
              <a:buSzPct val="90000"/>
              <a:buFont typeface="Arial" pitchFamily="34" charset="0"/>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Segoe UI"/>
              </a:rPr>
              <a:t>MSIX app attach + user profile roaming (pooled desktops)</a:t>
            </a:r>
            <a:endParaRPr kumimoji="0" lang="en-US" sz="1800" b="0" i="0" u="none" strike="noStrike" kern="1200" cap="none" spc="-70" normalizeH="0" baseline="0" noProof="0">
              <a:ln>
                <a:noFill/>
              </a:ln>
              <a:solidFill>
                <a:srgbClr val="0070C0"/>
              </a:solidFill>
              <a:effectLst/>
              <a:uLnTx/>
              <a:uFillTx/>
              <a:latin typeface="Calibri" panose="020F0502020204030204"/>
              <a:ea typeface="+mn-ea"/>
              <a:cs typeface="Segoe UI"/>
            </a:endParaRPr>
          </a:p>
        </p:txBody>
      </p:sp>
      <p:sp>
        <p:nvSpPr>
          <p:cNvPr id="711" name="Arrow: Down 710">
            <a:extLst>
              <a:ext uri="{FF2B5EF4-FFF2-40B4-BE49-F238E27FC236}">
                <a16:creationId xmlns:a16="http://schemas.microsoft.com/office/drawing/2014/main" id="{A7876E02-AC4E-41FB-A60D-19D2E7616C7F}"/>
              </a:ext>
            </a:extLst>
          </p:cNvPr>
          <p:cNvSpPr/>
          <p:nvPr/>
        </p:nvSpPr>
        <p:spPr>
          <a:xfrm>
            <a:off x="8673803" y="2466651"/>
            <a:ext cx="633295" cy="355056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3" name="Arrow: Down 712">
            <a:extLst>
              <a:ext uri="{FF2B5EF4-FFF2-40B4-BE49-F238E27FC236}">
                <a16:creationId xmlns:a16="http://schemas.microsoft.com/office/drawing/2014/main" id="{38C14059-C180-4BCD-8F20-6AB88FA0BF45}"/>
              </a:ext>
            </a:extLst>
          </p:cNvPr>
          <p:cNvSpPr/>
          <p:nvPr/>
        </p:nvSpPr>
        <p:spPr>
          <a:xfrm>
            <a:off x="10001121" y="2466651"/>
            <a:ext cx="633295" cy="3528989"/>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5" name="Arrow: Down 714">
            <a:extLst>
              <a:ext uri="{FF2B5EF4-FFF2-40B4-BE49-F238E27FC236}">
                <a16:creationId xmlns:a16="http://schemas.microsoft.com/office/drawing/2014/main" id="{376757DE-2200-4179-84D8-07544CC8D844}"/>
              </a:ext>
            </a:extLst>
          </p:cNvPr>
          <p:cNvSpPr/>
          <p:nvPr/>
        </p:nvSpPr>
        <p:spPr>
          <a:xfrm>
            <a:off x="7348597" y="2466651"/>
            <a:ext cx="633295" cy="3528989"/>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7" name="Rectangle: Rounded Corners 878">
            <a:extLst>
              <a:ext uri="{FF2B5EF4-FFF2-40B4-BE49-F238E27FC236}">
                <a16:creationId xmlns:a16="http://schemas.microsoft.com/office/drawing/2014/main" id="{F005DDE9-C784-4C82-B6DC-9D033CAB3CCF}"/>
              </a:ext>
            </a:extLst>
          </p:cNvPr>
          <p:cNvSpPr/>
          <p:nvPr/>
        </p:nvSpPr>
        <p:spPr>
          <a:xfrm>
            <a:off x="933542" y="2353783"/>
            <a:ext cx="1132299" cy="2110383"/>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Sales</a:t>
            </a:r>
          </a:p>
        </p:txBody>
      </p:sp>
      <p:sp>
        <p:nvSpPr>
          <p:cNvPr id="719" name="Rectangle: Rounded Corners 878">
            <a:extLst>
              <a:ext uri="{FF2B5EF4-FFF2-40B4-BE49-F238E27FC236}">
                <a16:creationId xmlns:a16="http://schemas.microsoft.com/office/drawing/2014/main" id="{58E98E82-7975-43CC-B566-A7D10642CCDF}"/>
              </a:ext>
            </a:extLst>
          </p:cNvPr>
          <p:cNvSpPr/>
          <p:nvPr/>
        </p:nvSpPr>
        <p:spPr>
          <a:xfrm>
            <a:off x="2254285" y="2363140"/>
            <a:ext cx="1132299" cy="2101025"/>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HR</a:t>
            </a:r>
          </a:p>
        </p:txBody>
      </p:sp>
      <p:pic>
        <p:nvPicPr>
          <p:cNvPr id="721" name="Picture 720">
            <a:extLst>
              <a:ext uri="{FF2B5EF4-FFF2-40B4-BE49-F238E27FC236}">
                <a16:creationId xmlns:a16="http://schemas.microsoft.com/office/drawing/2014/main" id="{DC00FA92-5A4D-47EF-A190-BE0AC54AFDFC}"/>
              </a:ext>
            </a:extLst>
          </p:cNvPr>
          <p:cNvPicPr>
            <a:picLocks noChangeAspect="1"/>
          </p:cNvPicPr>
          <p:nvPr/>
        </p:nvPicPr>
        <p:blipFill>
          <a:blip r:embed="rId3" cstate="email">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7288971" y="5950964"/>
            <a:ext cx="747811" cy="787421"/>
          </a:xfrm>
          <a:prstGeom prst="rect">
            <a:avLst/>
          </a:prstGeom>
        </p:spPr>
      </p:pic>
      <p:sp>
        <p:nvSpPr>
          <p:cNvPr id="723" name="Rectangle: Rounded Corners 878">
            <a:extLst>
              <a:ext uri="{FF2B5EF4-FFF2-40B4-BE49-F238E27FC236}">
                <a16:creationId xmlns:a16="http://schemas.microsoft.com/office/drawing/2014/main" id="{A73E443E-5096-41F3-813B-54AF80FE1D07}"/>
              </a:ext>
            </a:extLst>
          </p:cNvPr>
          <p:cNvSpPr/>
          <p:nvPr/>
        </p:nvSpPr>
        <p:spPr>
          <a:xfrm>
            <a:off x="7099094" y="2184136"/>
            <a:ext cx="3784824" cy="274320"/>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Golden Image</a:t>
            </a:r>
          </a:p>
        </p:txBody>
      </p:sp>
      <p:sp>
        <p:nvSpPr>
          <p:cNvPr id="725" name="Rectangle: Rounded Corners 878">
            <a:extLst>
              <a:ext uri="{FF2B5EF4-FFF2-40B4-BE49-F238E27FC236}">
                <a16:creationId xmlns:a16="http://schemas.microsoft.com/office/drawing/2014/main" id="{1659B85B-1F38-4CC1-8E12-B11AD26467E5}"/>
              </a:ext>
            </a:extLst>
          </p:cNvPr>
          <p:cNvSpPr/>
          <p:nvPr/>
        </p:nvSpPr>
        <p:spPr>
          <a:xfrm>
            <a:off x="8487530" y="3841022"/>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27" name="Rectangle: Rounded Corners 878">
            <a:extLst>
              <a:ext uri="{FF2B5EF4-FFF2-40B4-BE49-F238E27FC236}">
                <a16:creationId xmlns:a16="http://schemas.microsoft.com/office/drawing/2014/main" id="{4C296C48-A9D5-421C-90B9-CD7939B929FC}"/>
              </a:ext>
            </a:extLst>
          </p:cNvPr>
          <p:cNvSpPr/>
          <p:nvPr/>
        </p:nvSpPr>
        <p:spPr>
          <a:xfrm>
            <a:off x="8487530" y="4195795"/>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29" name="Rectangle: Rounded Corners 878">
            <a:extLst>
              <a:ext uri="{FF2B5EF4-FFF2-40B4-BE49-F238E27FC236}">
                <a16:creationId xmlns:a16="http://schemas.microsoft.com/office/drawing/2014/main" id="{8ADDB8BA-6BDA-4C83-ADA7-10E921479F12}"/>
              </a:ext>
            </a:extLst>
          </p:cNvPr>
          <p:cNvSpPr/>
          <p:nvPr/>
        </p:nvSpPr>
        <p:spPr>
          <a:xfrm>
            <a:off x="7162324" y="4568798"/>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31" name="Rectangle: Rounded Corners 878">
            <a:extLst>
              <a:ext uri="{FF2B5EF4-FFF2-40B4-BE49-F238E27FC236}">
                <a16:creationId xmlns:a16="http://schemas.microsoft.com/office/drawing/2014/main" id="{BF4FE0CE-438C-4CD5-9024-4C9ABEE23A2F}"/>
              </a:ext>
            </a:extLst>
          </p:cNvPr>
          <p:cNvSpPr/>
          <p:nvPr/>
        </p:nvSpPr>
        <p:spPr>
          <a:xfrm>
            <a:off x="7162324" y="4924737"/>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pic>
        <p:nvPicPr>
          <p:cNvPr id="733" name="Picture 732">
            <a:extLst>
              <a:ext uri="{FF2B5EF4-FFF2-40B4-BE49-F238E27FC236}">
                <a16:creationId xmlns:a16="http://schemas.microsoft.com/office/drawing/2014/main" id="{EC24BF68-2AEA-4CF2-8FCD-C7352CF4B498}"/>
              </a:ext>
            </a:extLst>
          </p:cNvPr>
          <p:cNvPicPr>
            <a:picLocks noChangeAspect="1"/>
          </p:cNvPicPr>
          <p:nvPr/>
        </p:nvPicPr>
        <p:blipFill>
          <a:blip r:embed="rId3" cstate="email">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8614177" y="5950964"/>
            <a:ext cx="747811" cy="787421"/>
          </a:xfrm>
          <a:prstGeom prst="rect">
            <a:avLst/>
          </a:prstGeom>
        </p:spPr>
      </p:pic>
      <p:sp>
        <p:nvSpPr>
          <p:cNvPr id="735" name="Rectangle: Rounded Corners 878">
            <a:extLst>
              <a:ext uri="{FF2B5EF4-FFF2-40B4-BE49-F238E27FC236}">
                <a16:creationId xmlns:a16="http://schemas.microsoft.com/office/drawing/2014/main" id="{9C1157DE-7049-4F7E-8434-CC84F2169DC7}"/>
              </a:ext>
            </a:extLst>
          </p:cNvPr>
          <p:cNvSpPr/>
          <p:nvPr/>
        </p:nvSpPr>
        <p:spPr>
          <a:xfrm>
            <a:off x="7162324"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737" name="Rectangle: Rounded Corners 878">
            <a:extLst>
              <a:ext uri="{FF2B5EF4-FFF2-40B4-BE49-F238E27FC236}">
                <a16:creationId xmlns:a16="http://schemas.microsoft.com/office/drawing/2014/main" id="{EA7D206E-FBE4-4806-8C2E-BBEB35DD0D5A}"/>
              </a:ext>
            </a:extLst>
          </p:cNvPr>
          <p:cNvSpPr/>
          <p:nvPr/>
        </p:nvSpPr>
        <p:spPr>
          <a:xfrm>
            <a:off x="8487530"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739" name="TextBox 738">
            <a:extLst>
              <a:ext uri="{FF2B5EF4-FFF2-40B4-BE49-F238E27FC236}">
                <a16:creationId xmlns:a16="http://schemas.microsoft.com/office/drawing/2014/main" id="{6BE50582-11E8-47F7-BAA0-6E246A487ED4}"/>
              </a:ext>
            </a:extLst>
          </p:cNvPr>
          <p:cNvSpPr txBox="1"/>
          <p:nvPr/>
        </p:nvSpPr>
        <p:spPr>
          <a:xfrm>
            <a:off x="7346229" y="6148552"/>
            <a:ext cx="63329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Sales User</a:t>
            </a:r>
          </a:p>
        </p:txBody>
      </p:sp>
      <p:sp>
        <p:nvSpPr>
          <p:cNvPr id="741" name="TextBox 740">
            <a:extLst>
              <a:ext uri="{FF2B5EF4-FFF2-40B4-BE49-F238E27FC236}">
                <a16:creationId xmlns:a16="http://schemas.microsoft.com/office/drawing/2014/main" id="{B387D6DA-6A47-4A76-8E21-D82A16C271D8}"/>
              </a:ext>
            </a:extLst>
          </p:cNvPr>
          <p:cNvSpPr txBox="1"/>
          <p:nvPr/>
        </p:nvSpPr>
        <p:spPr>
          <a:xfrm>
            <a:off x="8751960" y="6148552"/>
            <a:ext cx="47224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HR User</a:t>
            </a:r>
          </a:p>
        </p:txBody>
      </p:sp>
      <p:pic>
        <p:nvPicPr>
          <p:cNvPr id="743" name="Picture 742">
            <a:extLst>
              <a:ext uri="{FF2B5EF4-FFF2-40B4-BE49-F238E27FC236}">
                <a16:creationId xmlns:a16="http://schemas.microsoft.com/office/drawing/2014/main" id="{9087EF87-294F-4723-A6C2-6733F5D64840}"/>
              </a:ext>
            </a:extLst>
          </p:cNvPr>
          <p:cNvPicPr>
            <a:picLocks noChangeAspect="1"/>
          </p:cNvPicPr>
          <p:nvPr/>
        </p:nvPicPr>
        <p:blipFill>
          <a:blip r:embed="rId3" cstate="email">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1125786" y="5621737"/>
            <a:ext cx="747811" cy="787421"/>
          </a:xfrm>
          <a:prstGeom prst="rect">
            <a:avLst/>
          </a:prstGeom>
        </p:spPr>
      </p:pic>
      <p:sp>
        <p:nvSpPr>
          <p:cNvPr id="745" name="Rectangle: Rounded Corners 878">
            <a:extLst>
              <a:ext uri="{FF2B5EF4-FFF2-40B4-BE49-F238E27FC236}">
                <a16:creationId xmlns:a16="http://schemas.microsoft.com/office/drawing/2014/main" id="{11B2D82E-393F-455A-A108-2B5681DD2B1F}"/>
              </a:ext>
            </a:extLst>
          </p:cNvPr>
          <p:cNvSpPr/>
          <p:nvPr/>
        </p:nvSpPr>
        <p:spPr>
          <a:xfrm>
            <a:off x="2317514" y="3629882"/>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47" name="Rectangle: Rounded Corners 878">
            <a:extLst>
              <a:ext uri="{FF2B5EF4-FFF2-40B4-BE49-F238E27FC236}">
                <a16:creationId xmlns:a16="http://schemas.microsoft.com/office/drawing/2014/main" id="{B58D0B26-903E-41CC-AB54-75A0274F3D53}"/>
              </a:ext>
            </a:extLst>
          </p:cNvPr>
          <p:cNvSpPr/>
          <p:nvPr/>
        </p:nvSpPr>
        <p:spPr>
          <a:xfrm>
            <a:off x="2317514" y="4017143"/>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49" name="Rectangle: Rounded Corners 878">
            <a:extLst>
              <a:ext uri="{FF2B5EF4-FFF2-40B4-BE49-F238E27FC236}">
                <a16:creationId xmlns:a16="http://schemas.microsoft.com/office/drawing/2014/main" id="{684EE41D-9AE6-4327-9319-034130788719}"/>
              </a:ext>
            </a:extLst>
          </p:cNvPr>
          <p:cNvSpPr/>
          <p:nvPr/>
        </p:nvSpPr>
        <p:spPr>
          <a:xfrm>
            <a:off x="996771" y="3624996"/>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51" name="Rectangle: Rounded Corners 878">
            <a:extLst>
              <a:ext uri="{FF2B5EF4-FFF2-40B4-BE49-F238E27FC236}">
                <a16:creationId xmlns:a16="http://schemas.microsoft.com/office/drawing/2014/main" id="{609C2857-F509-4E89-8D2E-CD3667666F82}"/>
              </a:ext>
            </a:extLst>
          </p:cNvPr>
          <p:cNvSpPr/>
          <p:nvPr/>
        </p:nvSpPr>
        <p:spPr>
          <a:xfrm>
            <a:off x="996771" y="4025953"/>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pic>
        <p:nvPicPr>
          <p:cNvPr id="753" name="Picture 752">
            <a:extLst>
              <a:ext uri="{FF2B5EF4-FFF2-40B4-BE49-F238E27FC236}">
                <a16:creationId xmlns:a16="http://schemas.microsoft.com/office/drawing/2014/main" id="{20797AFC-84CF-4957-9B44-47598FFA3683}"/>
              </a:ext>
            </a:extLst>
          </p:cNvPr>
          <p:cNvPicPr>
            <a:picLocks noChangeAspect="1"/>
          </p:cNvPicPr>
          <p:nvPr/>
        </p:nvPicPr>
        <p:blipFill>
          <a:blip r:embed="rId3" cstate="email">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2446529" y="5621737"/>
            <a:ext cx="747811" cy="787421"/>
          </a:xfrm>
          <a:prstGeom prst="rect">
            <a:avLst/>
          </a:prstGeom>
        </p:spPr>
      </p:pic>
      <p:sp>
        <p:nvSpPr>
          <p:cNvPr id="755" name="Rectangle: Rounded Corners 878">
            <a:extLst>
              <a:ext uri="{FF2B5EF4-FFF2-40B4-BE49-F238E27FC236}">
                <a16:creationId xmlns:a16="http://schemas.microsoft.com/office/drawing/2014/main" id="{24C4CF07-A2CC-478F-BCFA-6387861660EC}"/>
              </a:ext>
            </a:extLst>
          </p:cNvPr>
          <p:cNvSpPr/>
          <p:nvPr/>
        </p:nvSpPr>
        <p:spPr>
          <a:xfrm>
            <a:off x="2317514" y="3267314"/>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57" name="Rectangle: Rounded Corners 878">
            <a:extLst>
              <a:ext uri="{FF2B5EF4-FFF2-40B4-BE49-F238E27FC236}">
                <a16:creationId xmlns:a16="http://schemas.microsoft.com/office/drawing/2014/main" id="{F70B340B-EC72-41BC-BF54-7B7D65F3C476}"/>
              </a:ext>
            </a:extLst>
          </p:cNvPr>
          <p:cNvSpPr/>
          <p:nvPr/>
        </p:nvSpPr>
        <p:spPr>
          <a:xfrm>
            <a:off x="996771" y="3268981"/>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59" name="TextBox 758">
            <a:extLst>
              <a:ext uri="{FF2B5EF4-FFF2-40B4-BE49-F238E27FC236}">
                <a16:creationId xmlns:a16="http://schemas.microsoft.com/office/drawing/2014/main" id="{1BA1BF0F-0241-492F-A8CB-FFDBA19F2514}"/>
              </a:ext>
            </a:extLst>
          </p:cNvPr>
          <p:cNvSpPr txBox="1"/>
          <p:nvPr/>
        </p:nvSpPr>
        <p:spPr>
          <a:xfrm>
            <a:off x="1183044" y="5819325"/>
            <a:ext cx="63329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Sales User</a:t>
            </a:r>
          </a:p>
        </p:txBody>
      </p:sp>
      <p:sp>
        <p:nvSpPr>
          <p:cNvPr id="761" name="TextBox 760">
            <a:extLst>
              <a:ext uri="{FF2B5EF4-FFF2-40B4-BE49-F238E27FC236}">
                <a16:creationId xmlns:a16="http://schemas.microsoft.com/office/drawing/2014/main" id="{1443B1D2-DA44-4F41-BA5B-C833A857F005}"/>
              </a:ext>
            </a:extLst>
          </p:cNvPr>
          <p:cNvSpPr txBox="1"/>
          <p:nvPr/>
        </p:nvSpPr>
        <p:spPr>
          <a:xfrm>
            <a:off x="2584312" y="5819325"/>
            <a:ext cx="472245"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HR User</a:t>
            </a:r>
          </a:p>
        </p:txBody>
      </p:sp>
      <p:sp>
        <p:nvSpPr>
          <p:cNvPr id="763" name="Rectangle 762">
            <a:extLst>
              <a:ext uri="{FF2B5EF4-FFF2-40B4-BE49-F238E27FC236}">
                <a16:creationId xmlns:a16="http://schemas.microsoft.com/office/drawing/2014/main" id="{F866A214-D251-42E9-B9D4-A3672BA9791B}"/>
              </a:ext>
            </a:extLst>
          </p:cNvPr>
          <p:cNvSpPr/>
          <p:nvPr/>
        </p:nvSpPr>
        <p:spPr>
          <a:xfrm rot="5400000" flipH="1">
            <a:off x="4667806" y="3651975"/>
            <a:ext cx="3528989" cy="1132297"/>
          </a:xfrm>
          <a:prstGeom prst="rect">
            <a:avLst/>
          </a:prstGeom>
          <a:solidFill>
            <a:schemeClr val="bg1">
              <a:lumMod val="65000"/>
            </a:schemeClr>
          </a:solidFill>
          <a:ln>
            <a:noFill/>
            <a:prstDash val="dash"/>
          </a:ln>
        </p:spPr>
        <p:style>
          <a:lnRef idx="2">
            <a:schemeClr val="dk1"/>
          </a:lnRef>
          <a:fillRef idx="1">
            <a:schemeClr val="lt1"/>
          </a:fillRef>
          <a:effectRef idx="0">
            <a:schemeClr val="dk1"/>
          </a:effectRef>
          <a:fontRef idx="minor">
            <a:schemeClr val="dk1"/>
          </a:fontRef>
        </p:style>
        <p:txBody>
          <a:bodyPr vert="vert27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65" name="Rectangle: Rounded Corners 878">
            <a:extLst>
              <a:ext uri="{FF2B5EF4-FFF2-40B4-BE49-F238E27FC236}">
                <a16:creationId xmlns:a16="http://schemas.microsoft.com/office/drawing/2014/main" id="{57427629-A723-44DE-A131-1EC90A7D81B9}"/>
              </a:ext>
            </a:extLst>
          </p:cNvPr>
          <p:cNvSpPr/>
          <p:nvPr/>
        </p:nvSpPr>
        <p:spPr>
          <a:xfrm>
            <a:off x="933541" y="203851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1</a:t>
            </a:r>
          </a:p>
        </p:txBody>
      </p:sp>
      <p:sp>
        <p:nvSpPr>
          <p:cNvPr id="767" name="Rectangle: Rounded Corners 878">
            <a:extLst>
              <a:ext uri="{FF2B5EF4-FFF2-40B4-BE49-F238E27FC236}">
                <a16:creationId xmlns:a16="http://schemas.microsoft.com/office/drawing/2014/main" id="{E4691F77-F50B-4591-96B6-A8D8CC6A6185}"/>
              </a:ext>
            </a:extLst>
          </p:cNvPr>
          <p:cNvSpPr/>
          <p:nvPr/>
        </p:nvSpPr>
        <p:spPr>
          <a:xfrm>
            <a:off x="2254284" y="203851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2</a:t>
            </a:r>
          </a:p>
        </p:txBody>
      </p:sp>
      <p:sp>
        <p:nvSpPr>
          <p:cNvPr id="769" name="Rectangle: Rounded Corners 878">
            <a:extLst>
              <a:ext uri="{FF2B5EF4-FFF2-40B4-BE49-F238E27FC236}">
                <a16:creationId xmlns:a16="http://schemas.microsoft.com/office/drawing/2014/main" id="{2568FF09-089E-4C91-BFB9-2F031D88D990}"/>
              </a:ext>
            </a:extLst>
          </p:cNvPr>
          <p:cNvSpPr/>
          <p:nvPr/>
        </p:nvSpPr>
        <p:spPr>
          <a:xfrm>
            <a:off x="5929384" y="3841022"/>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1</a:t>
            </a:r>
          </a:p>
        </p:txBody>
      </p:sp>
      <p:sp>
        <p:nvSpPr>
          <p:cNvPr id="771" name="Rectangle: Rounded Corners 878">
            <a:extLst>
              <a:ext uri="{FF2B5EF4-FFF2-40B4-BE49-F238E27FC236}">
                <a16:creationId xmlns:a16="http://schemas.microsoft.com/office/drawing/2014/main" id="{A059CEBD-D062-4AF1-8822-8692A13AC45A}"/>
              </a:ext>
            </a:extLst>
          </p:cNvPr>
          <p:cNvSpPr/>
          <p:nvPr/>
        </p:nvSpPr>
        <p:spPr>
          <a:xfrm>
            <a:off x="5929384" y="4195795"/>
            <a:ext cx="1005840" cy="274320"/>
          </a:xfrm>
          <a:prstGeom prst="roundRect">
            <a:avLst>
              <a:gd name="adj" fmla="val 6755"/>
            </a:avLst>
          </a:prstGeom>
          <a:solidFill>
            <a:schemeClr val="accent5">
              <a:lumMod val="40000"/>
              <a:lumOff val="6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HR App 2</a:t>
            </a:r>
          </a:p>
        </p:txBody>
      </p:sp>
      <p:sp>
        <p:nvSpPr>
          <p:cNvPr id="773" name="Rectangle: Rounded Corners 878">
            <a:extLst>
              <a:ext uri="{FF2B5EF4-FFF2-40B4-BE49-F238E27FC236}">
                <a16:creationId xmlns:a16="http://schemas.microsoft.com/office/drawing/2014/main" id="{EAE93A97-EDD9-4849-AF1B-F436C037ED96}"/>
              </a:ext>
            </a:extLst>
          </p:cNvPr>
          <p:cNvSpPr/>
          <p:nvPr/>
        </p:nvSpPr>
        <p:spPr>
          <a:xfrm>
            <a:off x="5929384" y="4568798"/>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1</a:t>
            </a:r>
          </a:p>
        </p:txBody>
      </p:sp>
      <p:sp>
        <p:nvSpPr>
          <p:cNvPr id="775" name="Rectangle: Rounded Corners 878">
            <a:extLst>
              <a:ext uri="{FF2B5EF4-FFF2-40B4-BE49-F238E27FC236}">
                <a16:creationId xmlns:a16="http://schemas.microsoft.com/office/drawing/2014/main" id="{6DB89BFF-93E4-44F3-B27A-2DBE24BB9057}"/>
              </a:ext>
            </a:extLst>
          </p:cNvPr>
          <p:cNvSpPr/>
          <p:nvPr/>
        </p:nvSpPr>
        <p:spPr>
          <a:xfrm>
            <a:off x="5929384" y="4924737"/>
            <a:ext cx="1005840" cy="274320"/>
          </a:xfrm>
          <a:prstGeom prst="roundRect">
            <a:avLst>
              <a:gd name="adj" fmla="val 6755"/>
            </a:avLst>
          </a:prstGeom>
          <a:solidFill>
            <a:srgbClr val="00B05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Sales App 2</a:t>
            </a:r>
          </a:p>
        </p:txBody>
      </p:sp>
      <p:sp>
        <p:nvSpPr>
          <p:cNvPr id="777" name="Rectangle: Rounded Corners 878">
            <a:extLst>
              <a:ext uri="{FF2B5EF4-FFF2-40B4-BE49-F238E27FC236}">
                <a16:creationId xmlns:a16="http://schemas.microsoft.com/office/drawing/2014/main" id="{4C9F5ECA-6531-45F3-B532-76B346778C59}"/>
              </a:ext>
            </a:extLst>
          </p:cNvPr>
          <p:cNvSpPr/>
          <p:nvPr/>
        </p:nvSpPr>
        <p:spPr>
          <a:xfrm>
            <a:off x="5929384" y="3480080"/>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cxnSp>
        <p:nvCxnSpPr>
          <p:cNvPr id="779" name="Straight Arrow Connector 778">
            <a:extLst>
              <a:ext uri="{FF2B5EF4-FFF2-40B4-BE49-F238E27FC236}">
                <a16:creationId xmlns:a16="http://schemas.microsoft.com/office/drawing/2014/main" id="{C6391CCA-4EB3-4EA1-8415-92A39D5B55C8}"/>
              </a:ext>
            </a:extLst>
          </p:cNvPr>
          <p:cNvCxnSpPr>
            <a:cxnSpLocks/>
          </p:cNvCxnSpPr>
          <p:nvPr/>
        </p:nvCxnSpPr>
        <p:spPr>
          <a:xfrm>
            <a:off x="6935224" y="3978182"/>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1" name="Straight Arrow Connector 780">
            <a:extLst>
              <a:ext uri="{FF2B5EF4-FFF2-40B4-BE49-F238E27FC236}">
                <a16:creationId xmlns:a16="http://schemas.microsoft.com/office/drawing/2014/main" id="{3FCBB7AE-ADB1-419D-86D1-20DE25C93C93}"/>
              </a:ext>
            </a:extLst>
          </p:cNvPr>
          <p:cNvCxnSpPr>
            <a:cxnSpLocks/>
          </p:cNvCxnSpPr>
          <p:nvPr/>
        </p:nvCxnSpPr>
        <p:spPr>
          <a:xfrm>
            <a:off x="6935224" y="4332955"/>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3" name="Straight Arrow Connector 782">
            <a:extLst>
              <a:ext uri="{FF2B5EF4-FFF2-40B4-BE49-F238E27FC236}">
                <a16:creationId xmlns:a16="http://schemas.microsoft.com/office/drawing/2014/main" id="{4ED21D32-33E3-453F-8536-CC1F6D83AAB2}"/>
              </a:ext>
            </a:extLst>
          </p:cNvPr>
          <p:cNvCxnSpPr>
            <a:cxnSpLocks/>
          </p:cNvCxnSpPr>
          <p:nvPr/>
        </p:nvCxnSpPr>
        <p:spPr>
          <a:xfrm>
            <a:off x="6935224" y="4705958"/>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5" name="Straight Arrow Connector 784">
            <a:extLst>
              <a:ext uri="{FF2B5EF4-FFF2-40B4-BE49-F238E27FC236}">
                <a16:creationId xmlns:a16="http://schemas.microsoft.com/office/drawing/2014/main" id="{6B81A88B-B91A-435C-9EDD-2731AFCC69BF}"/>
              </a:ext>
            </a:extLst>
          </p:cNvPr>
          <p:cNvCxnSpPr>
            <a:cxnSpLocks/>
          </p:cNvCxnSpPr>
          <p:nvPr/>
        </p:nvCxnSpPr>
        <p:spPr>
          <a:xfrm>
            <a:off x="6935224" y="5061897"/>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87" name="Straight Arrow Connector 786">
            <a:extLst>
              <a:ext uri="{FF2B5EF4-FFF2-40B4-BE49-F238E27FC236}">
                <a16:creationId xmlns:a16="http://schemas.microsoft.com/office/drawing/2014/main" id="{67DD1C67-B1DB-42D9-B4FC-64C6881EA581}"/>
              </a:ext>
            </a:extLst>
          </p:cNvPr>
          <p:cNvCxnSpPr>
            <a:cxnSpLocks/>
          </p:cNvCxnSpPr>
          <p:nvPr/>
        </p:nvCxnSpPr>
        <p:spPr>
          <a:xfrm>
            <a:off x="6935224" y="3617240"/>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9" name="Rectangle: Rounded Corners 878">
            <a:extLst>
              <a:ext uri="{FF2B5EF4-FFF2-40B4-BE49-F238E27FC236}">
                <a16:creationId xmlns:a16="http://schemas.microsoft.com/office/drawing/2014/main" id="{6A7DFDD8-829D-4F99-A44A-57744A89C69D}"/>
              </a:ext>
            </a:extLst>
          </p:cNvPr>
          <p:cNvSpPr/>
          <p:nvPr/>
        </p:nvSpPr>
        <p:spPr>
          <a:xfrm>
            <a:off x="3583940" y="2371191"/>
            <a:ext cx="1132299" cy="2092974"/>
          </a:xfrm>
          <a:prstGeom prst="roundRect">
            <a:avLst>
              <a:gd name="adj" fmla="val 6755"/>
            </a:avLst>
          </a:prstGeom>
          <a:solidFill>
            <a:srgbClr val="0070C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Image for ENG</a:t>
            </a:r>
          </a:p>
        </p:txBody>
      </p:sp>
      <p:sp>
        <p:nvSpPr>
          <p:cNvPr id="791" name="Rectangle: Rounded Corners 878">
            <a:extLst>
              <a:ext uri="{FF2B5EF4-FFF2-40B4-BE49-F238E27FC236}">
                <a16:creationId xmlns:a16="http://schemas.microsoft.com/office/drawing/2014/main" id="{3FF1790A-6C66-46B0-869C-28781BD12746}"/>
              </a:ext>
            </a:extLst>
          </p:cNvPr>
          <p:cNvSpPr/>
          <p:nvPr/>
        </p:nvSpPr>
        <p:spPr>
          <a:xfrm>
            <a:off x="3647169" y="3637932"/>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793" name="Rectangle: Rounded Corners 878">
            <a:extLst>
              <a:ext uri="{FF2B5EF4-FFF2-40B4-BE49-F238E27FC236}">
                <a16:creationId xmlns:a16="http://schemas.microsoft.com/office/drawing/2014/main" id="{4DAD2965-1144-441D-B9AB-C8CAEC9DD093}"/>
              </a:ext>
            </a:extLst>
          </p:cNvPr>
          <p:cNvSpPr/>
          <p:nvPr/>
        </p:nvSpPr>
        <p:spPr>
          <a:xfrm>
            <a:off x="3647169" y="4025193"/>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sp>
        <p:nvSpPr>
          <p:cNvPr id="795" name="Rectangle: Rounded Corners 878">
            <a:extLst>
              <a:ext uri="{FF2B5EF4-FFF2-40B4-BE49-F238E27FC236}">
                <a16:creationId xmlns:a16="http://schemas.microsoft.com/office/drawing/2014/main" id="{B9FCC9FB-AEEE-4B97-9F3E-3E0DD1F70375}"/>
              </a:ext>
            </a:extLst>
          </p:cNvPr>
          <p:cNvSpPr/>
          <p:nvPr/>
        </p:nvSpPr>
        <p:spPr>
          <a:xfrm>
            <a:off x="3647169" y="3275364"/>
            <a:ext cx="1005840" cy="274320"/>
          </a:xfrm>
          <a:prstGeom prst="roundRect">
            <a:avLst>
              <a:gd name="adj" fmla="val 6755"/>
            </a:avLst>
          </a:prstGeom>
          <a:solidFill>
            <a:srgbClr val="FFC00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Common Apps</a:t>
            </a:r>
          </a:p>
        </p:txBody>
      </p:sp>
      <p:sp>
        <p:nvSpPr>
          <p:cNvPr id="797" name="Rectangle: Rounded Corners 878">
            <a:extLst>
              <a:ext uri="{FF2B5EF4-FFF2-40B4-BE49-F238E27FC236}">
                <a16:creationId xmlns:a16="http://schemas.microsoft.com/office/drawing/2014/main" id="{5C5A6E88-8568-427E-8970-06C0D5DC61D1}"/>
              </a:ext>
            </a:extLst>
          </p:cNvPr>
          <p:cNvSpPr/>
          <p:nvPr/>
        </p:nvSpPr>
        <p:spPr>
          <a:xfrm>
            <a:off x="3583939" y="204656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3</a:t>
            </a:r>
          </a:p>
        </p:txBody>
      </p:sp>
      <p:sp>
        <p:nvSpPr>
          <p:cNvPr id="799" name="Rectangle: Rounded Corners 878">
            <a:extLst>
              <a:ext uri="{FF2B5EF4-FFF2-40B4-BE49-F238E27FC236}">
                <a16:creationId xmlns:a16="http://schemas.microsoft.com/office/drawing/2014/main" id="{C56A8330-5B54-46CB-A56D-0D2DF35BC236}"/>
              </a:ext>
            </a:extLst>
          </p:cNvPr>
          <p:cNvSpPr/>
          <p:nvPr/>
        </p:nvSpPr>
        <p:spPr>
          <a:xfrm>
            <a:off x="9814848" y="5290058"/>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801" name="Rectangle: Rounded Corners 878">
            <a:extLst>
              <a:ext uri="{FF2B5EF4-FFF2-40B4-BE49-F238E27FC236}">
                <a16:creationId xmlns:a16="http://schemas.microsoft.com/office/drawing/2014/main" id="{A8D8D642-1644-4E21-9DFF-4541B9742FE7}"/>
              </a:ext>
            </a:extLst>
          </p:cNvPr>
          <p:cNvSpPr/>
          <p:nvPr/>
        </p:nvSpPr>
        <p:spPr>
          <a:xfrm>
            <a:off x="9814848" y="5645997"/>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sp>
        <p:nvSpPr>
          <p:cNvPr id="803" name="Rectangle: Rounded Corners 878">
            <a:extLst>
              <a:ext uri="{FF2B5EF4-FFF2-40B4-BE49-F238E27FC236}">
                <a16:creationId xmlns:a16="http://schemas.microsoft.com/office/drawing/2014/main" id="{6C44A495-1DE7-4DD3-A5E0-7AFE56A38DB8}"/>
              </a:ext>
            </a:extLst>
          </p:cNvPr>
          <p:cNvSpPr/>
          <p:nvPr/>
        </p:nvSpPr>
        <p:spPr>
          <a:xfrm>
            <a:off x="5929384" y="5290058"/>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1</a:t>
            </a:r>
          </a:p>
        </p:txBody>
      </p:sp>
      <p:sp>
        <p:nvSpPr>
          <p:cNvPr id="805" name="Rectangle: Rounded Corners 878">
            <a:extLst>
              <a:ext uri="{FF2B5EF4-FFF2-40B4-BE49-F238E27FC236}">
                <a16:creationId xmlns:a16="http://schemas.microsoft.com/office/drawing/2014/main" id="{A60C5A1B-2DED-4007-AA2C-CCBD45615D79}"/>
              </a:ext>
            </a:extLst>
          </p:cNvPr>
          <p:cNvSpPr/>
          <p:nvPr/>
        </p:nvSpPr>
        <p:spPr>
          <a:xfrm>
            <a:off x="5929384" y="5645997"/>
            <a:ext cx="1005840" cy="274320"/>
          </a:xfrm>
          <a:prstGeom prst="roundRect">
            <a:avLst>
              <a:gd name="adj" fmla="val 6755"/>
            </a:avLst>
          </a:prstGeom>
          <a:solidFill>
            <a:srgbClr val="00206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ENG App 2</a:t>
            </a:r>
          </a:p>
        </p:txBody>
      </p:sp>
      <p:cxnSp>
        <p:nvCxnSpPr>
          <p:cNvPr id="807" name="Straight Arrow Connector 806">
            <a:extLst>
              <a:ext uri="{FF2B5EF4-FFF2-40B4-BE49-F238E27FC236}">
                <a16:creationId xmlns:a16="http://schemas.microsoft.com/office/drawing/2014/main" id="{1B6AE89F-4156-4BC6-A805-7ED01AAE5B92}"/>
              </a:ext>
            </a:extLst>
          </p:cNvPr>
          <p:cNvCxnSpPr>
            <a:cxnSpLocks/>
            <a:endCxn id="799" idx="1"/>
          </p:cNvCxnSpPr>
          <p:nvPr/>
        </p:nvCxnSpPr>
        <p:spPr>
          <a:xfrm flipV="1">
            <a:off x="6935224" y="5427218"/>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09" name="Straight Arrow Connector 808">
            <a:extLst>
              <a:ext uri="{FF2B5EF4-FFF2-40B4-BE49-F238E27FC236}">
                <a16:creationId xmlns:a16="http://schemas.microsoft.com/office/drawing/2014/main" id="{2D91AA63-0FB3-4D7F-B345-351066E5A5FC}"/>
              </a:ext>
            </a:extLst>
          </p:cNvPr>
          <p:cNvCxnSpPr>
            <a:cxnSpLocks/>
            <a:endCxn id="801" idx="1"/>
          </p:cNvCxnSpPr>
          <p:nvPr/>
        </p:nvCxnSpPr>
        <p:spPr>
          <a:xfrm flipV="1">
            <a:off x="6935224" y="5783157"/>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811" name="Picture 810">
            <a:extLst>
              <a:ext uri="{FF2B5EF4-FFF2-40B4-BE49-F238E27FC236}">
                <a16:creationId xmlns:a16="http://schemas.microsoft.com/office/drawing/2014/main" id="{CBD3F629-750D-461E-8FDE-ED742723419F}"/>
              </a:ext>
            </a:extLst>
          </p:cNvPr>
          <p:cNvPicPr>
            <a:picLocks noChangeAspect="1"/>
          </p:cNvPicPr>
          <p:nvPr/>
        </p:nvPicPr>
        <p:blipFill>
          <a:blip r:embed="rId3" cstate="email">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776184" y="5620785"/>
            <a:ext cx="747811" cy="787421"/>
          </a:xfrm>
          <a:prstGeom prst="rect">
            <a:avLst/>
          </a:prstGeom>
        </p:spPr>
      </p:pic>
      <p:sp>
        <p:nvSpPr>
          <p:cNvPr id="813" name="TextBox 812">
            <a:extLst>
              <a:ext uri="{FF2B5EF4-FFF2-40B4-BE49-F238E27FC236}">
                <a16:creationId xmlns:a16="http://schemas.microsoft.com/office/drawing/2014/main" id="{85885644-BAC6-4EC5-BF95-76018E42AA6F}"/>
              </a:ext>
            </a:extLst>
          </p:cNvPr>
          <p:cNvSpPr txBox="1"/>
          <p:nvPr/>
        </p:nvSpPr>
        <p:spPr>
          <a:xfrm>
            <a:off x="3913967" y="5818373"/>
            <a:ext cx="472245" cy="3939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ENG User</a:t>
            </a:r>
          </a:p>
        </p:txBody>
      </p:sp>
      <p:pic>
        <p:nvPicPr>
          <p:cNvPr id="815" name="Picture 814">
            <a:extLst>
              <a:ext uri="{FF2B5EF4-FFF2-40B4-BE49-F238E27FC236}">
                <a16:creationId xmlns:a16="http://schemas.microsoft.com/office/drawing/2014/main" id="{314DCF31-F934-4E82-BF6B-B81F2C417F12}"/>
              </a:ext>
            </a:extLst>
          </p:cNvPr>
          <p:cNvPicPr>
            <a:picLocks noChangeAspect="1"/>
          </p:cNvPicPr>
          <p:nvPr/>
        </p:nvPicPr>
        <p:blipFill>
          <a:blip r:embed="rId3" cstate="email">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9941495" y="5950964"/>
            <a:ext cx="747811" cy="787421"/>
          </a:xfrm>
          <a:prstGeom prst="rect">
            <a:avLst/>
          </a:prstGeom>
        </p:spPr>
      </p:pic>
      <p:sp>
        <p:nvSpPr>
          <p:cNvPr id="817" name="TextBox 816">
            <a:extLst>
              <a:ext uri="{FF2B5EF4-FFF2-40B4-BE49-F238E27FC236}">
                <a16:creationId xmlns:a16="http://schemas.microsoft.com/office/drawing/2014/main" id="{C0C3DF82-6953-4AC1-AAD1-619F097286C7}"/>
              </a:ext>
            </a:extLst>
          </p:cNvPr>
          <p:cNvSpPr txBox="1"/>
          <p:nvPr/>
        </p:nvSpPr>
        <p:spPr>
          <a:xfrm>
            <a:off x="10079278" y="6148552"/>
            <a:ext cx="472245" cy="3939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ENG User</a:t>
            </a:r>
          </a:p>
        </p:txBody>
      </p:sp>
      <p:sp>
        <p:nvSpPr>
          <p:cNvPr id="819" name="Arrow: Down 818">
            <a:extLst>
              <a:ext uri="{FF2B5EF4-FFF2-40B4-BE49-F238E27FC236}">
                <a16:creationId xmlns:a16="http://schemas.microsoft.com/office/drawing/2014/main" id="{66660956-2F68-4383-942A-769AF2BB60DA}"/>
              </a:ext>
            </a:extLst>
          </p:cNvPr>
          <p:cNvSpPr/>
          <p:nvPr/>
        </p:nvSpPr>
        <p:spPr>
          <a:xfrm>
            <a:off x="1183044" y="4533604"/>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1" name="Arrow: Down 820">
            <a:extLst>
              <a:ext uri="{FF2B5EF4-FFF2-40B4-BE49-F238E27FC236}">
                <a16:creationId xmlns:a16="http://schemas.microsoft.com/office/drawing/2014/main" id="{A6F2486C-8F6D-4032-824F-380D189E14FA}"/>
              </a:ext>
            </a:extLst>
          </p:cNvPr>
          <p:cNvSpPr/>
          <p:nvPr/>
        </p:nvSpPr>
        <p:spPr>
          <a:xfrm>
            <a:off x="2503787" y="4533603"/>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3" name="Arrow: Down 822">
            <a:extLst>
              <a:ext uri="{FF2B5EF4-FFF2-40B4-BE49-F238E27FC236}">
                <a16:creationId xmlns:a16="http://schemas.microsoft.com/office/drawing/2014/main" id="{8EC11426-185E-498E-B7C3-E5A100F384A5}"/>
              </a:ext>
            </a:extLst>
          </p:cNvPr>
          <p:cNvSpPr/>
          <p:nvPr/>
        </p:nvSpPr>
        <p:spPr>
          <a:xfrm>
            <a:off x="3833442" y="4546625"/>
            <a:ext cx="633295" cy="1167114"/>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5" name="Rectangle: Rounded Corners 878">
            <a:extLst>
              <a:ext uri="{FF2B5EF4-FFF2-40B4-BE49-F238E27FC236}">
                <a16:creationId xmlns:a16="http://schemas.microsoft.com/office/drawing/2014/main" id="{81C0E5AB-EC8E-4CD0-9092-04E270219EEB}"/>
              </a:ext>
            </a:extLst>
          </p:cNvPr>
          <p:cNvSpPr/>
          <p:nvPr/>
        </p:nvSpPr>
        <p:spPr>
          <a:xfrm>
            <a:off x="9814848" y="3480080"/>
            <a:ext cx="1005840" cy="274320"/>
          </a:xfrm>
          <a:prstGeom prst="roundRect">
            <a:avLst>
              <a:gd name="adj" fmla="val 6755"/>
            </a:avLst>
          </a:prstGeom>
          <a:solidFill>
            <a:schemeClr val="bg2">
              <a:lumMod val="50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Common Apps</a:t>
            </a:r>
          </a:p>
        </p:txBody>
      </p:sp>
      <p:sp>
        <p:nvSpPr>
          <p:cNvPr id="829" name="Rectangle: Rounded Corners 878">
            <a:extLst>
              <a:ext uri="{FF2B5EF4-FFF2-40B4-BE49-F238E27FC236}">
                <a16:creationId xmlns:a16="http://schemas.microsoft.com/office/drawing/2014/main" id="{32747676-ADF3-47B2-A40D-00006E049D60}"/>
              </a:ext>
            </a:extLst>
          </p:cNvPr>
          <p:cNvSpPr/>
          <p:nvPr/>
        </p:nvSpPr>
        <p:spPr>
          <a:xfrm>
            <a:off x="8421963" y="187428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2</a:t>
            </a:r>
          </a:p>
        </p:txBody>
      </p:sp>
      <p:sp>
        <p:nvSpPr>
          <p:cNvPr id="831" name="Rectangle: Rounded Corners 878">
            <a:extLst>
              <a:ext uri="{FF2B5EF4-FFF2-40B4-BE49-F238E27FC236}">
                <a16:creationId xmlns:a16="http://schemas.microsoft.com/office/drawing/2014/main" id="{7D647AA0-C69F-4E9F-97E1-A558CB6756E6}"/>
              </a:ext>
            </a:extLst>
          </p:cNvPr>
          <p:cNvSpPr/>
          <p:nvPr/>
        </p:nvSpPr>
        <p:spPr>
          <a:xfrm>
            <a:off x="9751618" y="1882339"/>
            <a:ext cx="1132300"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3</a:t>
            </a:r>
          </a:p>
        </p:txBody>
      </p:sp>
      <p:sp>
        <p:nvSpPr>
          <p:cNvPr id="833" name="Rectangle: Rounded Corners 878">
            <a:extLst>
              <a:ext uri="{FF2B5EF4-FFF2-40B4-BE49-F238E27FC236}">
                <a16:creationId xmlns:a16="http://schemas.microsoft.com/office/drawing/2014/main" id="{9C29CEAA-4B18-48D7-B1F5-CA34F0B0395C}"/>
              </a:ext>
            </a:extLst>
          </p:cNvPr>
          <p:cNvSpPr/>
          <p:nvPr/>
        </p:nvSpPr>
        <p:spPr>
          <a:xfrm>
            <a:off x="991990" y="2843598"/>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5" name="Rectangle: Rounded Corners 878">
            <a:extLst>
              <a:ext uri="{FF2B5EF4-FFF2-40B4-BE49-F238E27FC236}">
                <a16:creationId xmlns:a16="http://schemas.microsoft.com/office/drawing/2014/main" id="{8BE3ACB8-A850-4B8B-BC6A-58150D5F6D18}"/>
              </a:ext>
            </a:extLst>
          </p:cNvPr>
          <p:cNvSpPr/>
          <p:nvPr/>
        </p:nvSpPr>
        <p:spPr>
          <a:xfrm>
            <a:off x="2318875" y="2838930"/>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7" name="Rectangle: Rounded Corners 878">
            <a:extLst>
              <a:ext uri="{FF2B5EF4-FFF2-40B4-BE49-F238E27FC236}">
                <a16:creationId xmlns:a16="http://schemas.microsoft.com/office/drawing/2014/main" id="{2A6C0379-2DBB-437B-91A7-2E5AB36B1B07}"/>
              </a:ext>
            </a:extLst>
          </p:cNvPr>
          <p:cNvSpPr/>
          <p:nvPr/>
        </p:nvSpPr>
        <p:spPr>
          <a:xfrm>
            <a:off x="3642388" y="2845499"/>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39" name="Rectangle: Rounded Corners 878">
            <a:extLst>
              <a:ext uri="{FF2B5EF4-FFF2-40B4-BE49-F238E27FC236}">
                <a16:creationId xmlns:a16="http://schemas.microsoft.com/office/drawing/2014/main" id="{DE0B0C5C-36E3-4544-B4C2-286059447CA7}"/>
              </a:ext>
            </a:extLst>
          </p:cNvPr>
          <p:cNvSpPr/>
          <p:nvPr/>
        </p:nvSpPr>
        <p:spPr>
          <a:xfrm>
            <a:off x="5929384" y="2831485"/>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1" name="Rectangle: Rounded Corners 878">
            <a:extLst>
              <a:ext uri="{FF2B5EF4-FFF2-40B4-BE49-F238E27FC236}">
                <a16:creationId xmlns:a16="http://schemas.microsoft.com/office/drawing/2014/main" id="{15C2BBBB-0C15-4F5B-9D8D-EDE80FF32F71}"/>
              </a:ext>
            </a:extLst>
          </p:cNvPr>
          <p:cNvSpPr/>
          <p:nvPr/>
        </p:nvSpPr>
        <p:spPr>
          <a:xfrm>
            <a:off x="5929384" y="3141296"/>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3" name="Rectangle: Rounded Corners 878">
            <a:extLst>
              <a:ext uri="{FF2B5EF4-FFF2-40B4-BE49-F238E27FC236}">
                <a16:creationId xmlns:a16="http://schemas.microsoft.com/office/drawing/2014/main" id="{DEDCD45C-50F7-4166-B2D5-F43A5D82A983}"/>
              </a:ext>
            </a:extLst>
          </p:cNvPr>
          <p:cNvSpPr/>
          <p:nvPr/>
        </p:nvSpPr>
        <p:spPr>
          <a:xfrm>
            <a:off x="5929384" y="2521674"/>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5" name="Rectangle: Rounded Corners 878">
            <a:extLst>
              <a:ext uri="{FF2B5EF4-FFF2-40B4-BE49-F238E27FC236}">
                <a16:creationId xmlns:a16="http://schemas.microsoft.com/office/drawing/2014/main" id="{C9B27241-E6AD-4360-8A57-44470BA9A172}"/>
              </a:ext>
            </a:extLst>
          </p:cNvPr>
          <p:cNvSpPr/>
          <p:nvPr/>
        </p:nvSpPr>
        <p:spPr>
          <a:xfrm>
            <a:off x="7138468" y="2525259"/>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7" name="Rectangle: Rounded Corners 878">
            <a:extLst>
              <a:ext uri="{FF2B5EF4-FFF2-40B4-BE49-F238E27FC236}">
                <a16:creationId xmlns:a16="http://schemas.microsoft.com/office/drawing/2014/main" id="{39CD7FB2-32B7-4A2A-9AB4-80D2052423A6}"/>
              </a:ext>
            </a:extLst>
          </p:cNvPr>
          <p:cNvSpPr/>
          <p:nvPr/>
        </p:nvSpPr>
        <p:spPr>
          <a:xfrm>
            <a:off x="8485162" y="2841210"/>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sp>
        <p:nvSpPr>
          <p:cNvPr id="849" name="Rectangle: Rounded Corners 878">
            <a:extLst>
              <a:ext uri="{FF2B5EF4-FFF2-40B4-BE49-F238E27FC236}">
                <a16:creationId xmlns:a16="http://schemas.microsoft.com/office/drawing/2014/main" id="{7226860F-CB4C-4473-A1F7-16F1FEC13B09}"/>
              </a:ext>
            </a:extLst>
          </p:cNvPr>
          <p:cNvSpPr/>
          <p:nvPr/>
        </p:nvSpPr>
        <p:spPr>
          <a:xfrm>
            <a:off x="9809369" y="3143118"/>
            <a:ext cx="1005840" cy="274320"/>
          </a:xfrm>
          <a:prstGeom prst="roundRect">
            <a:avLst>
              <a:gd name="adj" fmla="val 6755"/>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E7E6E6">
                    <a:lumMod val="10000"/>
                  </a:srgbClr>
                </a:solidFill>
                <a:effectLst/>
                <a:uLnTx/>
                <a:uFillTx/>
                <a:latin typeface="Segoe UI" panose="020B0502040204020203" pitchFamily="34" charset="0"/>
                <a:ea typeface="+mn-ea"/>
                <a:cs typeface="Segoe UI" panose="020B0502040204020203" pitchFamily="34" charset="0"/>
              </a:rPr>
              <a:t>User Profile</a:t>
            </a:r>
          </a:p>
        </p:txBody>
      </p:sp>
      <p:cxnSp>
        <p:nvCxnSpPr>
          <p:cNvPr id="851" name="Straight Arrow Connector 850">
            <a:extLst>
              <a:ext uri="{FF2B5EF4-FFF2-40B4-BE49-F238E27FC236}">
                <a16:creationId xmlns:a16="http://schemas.microsoft.com/office/drawing/2014/main" id="{D865C777-EB70-4C45-A66F-AEB0CF495B07}"/>
              </a:ext>
            </a:extLst>
          </p:cNvPr>
          <p:cNvCxnSpPr>
            <a:cxnSpLocks/>
          </p:cNvCxnSpPr>
          <p:nvPr/>
        </p:nvCxnSpPr>
        <p:spPr>
          <a:xfrm>
            <a:off x="6935224" y="2658834"/>
            <a:ext cx="2271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53" name="Straight Arrow Connector 852">
            <a:extLst>
              <a:ext uri="{FF2B5EF4-FFF2-40B4-BE49-F238E27FC236}">
                <a16:creationId xmlns:a16="http://schemas.microsoft.com/office/drawing/2014/main" id="{221D5943-2733-45AB-8128-A13A94CBA4BE}"/>
              </a:ext>
            </a:extLst>
          </p:cNvPr>
          <p:cNvCxnSpPr>
            <a:cxnSpLocks/>
          </p:cNvCxnSpPr>
          <p:nvPr/>
        </p:nvCxnSpPr>
        <p:spPr>
          <a:xfrm>
            <a:off x="6932856" y="2976465"/>
            <a:ext cx="1552306"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55" name="Straight Arrow Connector 854">
            <a:extLst>
              <a:ext uri="{FF2B5EF4-FFF2-40B4-BE49-F238E27FC236}">
                <a16:creationId xmlns:a16="http://schemas.microsoft.com/office/drawing/2014/main" id="{6517E7AE-E5A6-4DE5-B79A-16703D71E444}"/>
              </a:ext>
            </a:extLst>
          </p:cNvPr>
          <p:cNvCxnSpPr>
            <a:cxnSpLocks/>
          </p:cNvCxnSpPr>
          <p:nvPr/>
        </p:nvCxnSpPr>
        <p:spPr>
          <a:xfrm flipV="1">
            <a:off x="6944833" y="3280278"/>
            <a:ext cx="2879624"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857" name="Right Brace 856">
            <a:extLst>
              <a:ext uri="{FF2B5EF4-FFF2-40B4-BE49-F238E27FC236}">
                <a16:creationId xmlns:a16="http://schemas.microsoft.com/office/drawing/2014/main" id="{05AD1B2E-7689-4E12-812E-CF859809A44E}"/>
              </a:ext>
            </a:extLst>
          </p:cNvPr>
          <p:cNvSpPr/>
          <p:nvPr/>
        </p:nvSpPr>
        <p:spPr>
          <a:xfrm>
            <a:off x="10874835" y="2505388"/>
            <a:ext cx="198916" cy="927759"/>
          </a:xfrm>
          <a:prstGeom prst="rightBrace">
            <a:avLst>
              <a:gd name="adj1" fmla="val 2543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9" name="Right Brace 858">
            <a:extLst>
              <a:ext uri="{FF2B5EF4-FFF2-40B4-BE49-F238E27FC236}">
                <a16:creationId xmlns:a16="http://schemas.microsoft.com/office/drawing/2014/main" id="{083096EB-6571-4814-96A7-10E1BB4027B7}"/>
              </a:ext>
            </a:extLst>
          </p:cNvPr>
          <p:cNvSpPr/>
          <p:nvPr/>
        </p:nvSpPr>
        <p:spPr>
          <a:xfrm>
            <a:off x="10874834" y="3460123"/>
            <a:ext cx="210711" cy="2490841"/>
          </a:xfrm>
          <a:prstGeom prst="rightBrace">
            <a:avLst>
              <a:gd name="adj1" fmla="val 25433"/>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1" name="TextBox 860">
            <a:extLst>
              <a:ext uri="{FF2B5EF4-FFF2-40B4-BE49-F238E27FC236}">
                <a16:creationId xmlns:a16="http://schemas.microsoft.com/office/drawing/2014/main" id="{87AB5D8B-98D8-4EA1-8935-D787F190CD05}"/>
              </a:ext>
            </a:extLst>
          </p:cNvPr>
          <p:cNvSpPr txBox="1"/>
          <p:nvPr/>
        </p:nvSpPr>
        <p:spPr>
          <a:xfrm>
            <a:off x="11142167" y="2685616"/>
            <a:ext cx="642903" cy="5816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FSLogix User Profile Roaming</a:t>
            </a:r>
          </a:p>
        </p:txBody>
      </p:sp>
      <p:sp>
        <p:nvSpPr>
          <p:cNvPr id="863" name="TextBox 862">
            <a:extLst>
              <a:ext uri="{FF2B5EF4-FFF2-40B4-BE49-F238E27FC236}">
                <a16:creationId xmlns:a16="http://schemas.microsoft.com/office/drawing/2014/main" id="{D60D584F-6CBE-4231-91EE-2B5CB2BC3BCF}"/>
              </a:ext>
            </a:extLst>
          </p:cNvPr>
          <p:cNvSpPr txBox="1"/>
          <p:nvPr/>
        </p:nvSpPr>
        <p:spPr>
          <a:xfrm>
            <a:off x="11145143" y="4569833"/>
            <a:ext cx="642903" cy="2908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MSIX App Attach</a:t>
            </a:r>
          </a:p>
        </p:txBody>
      </p:sp>
      <p:sp>
        <p:nvSpPr>
          <p:cNvPr id="827" name="Rectangle: Rounded Corners 878">
            <a:extLst>
              <a:ext uri="{FF2B5EF4-FFF2-40B4-BE49-F238E27FC236}">
                <a16:creationId xmlns:a16="http://schemas.microsoft.com/office/drawing/2014/main" id="{17D0DADF-91EA-4E46-8B2B-44E32B7A89EC}"/>
              </a:ext>
            </a:extLst>
          </p:cNvPr>
          <p:cNvSpPr/>
          <p:nvPr/>
        </p:nvSpPr>
        <p:spPr>
          <a:xfrm>
            <a:off x="7101220" y="1874289"/>
            <a:ext cx="1201312" cy="274320"/>
          </a:xfrm>
          <a:prstGeom prst="roundRect">
            <a:avLst>
              <a:gd name="adj" fmla="val 6755"/>
            </a:avLst>
          </a:prstGeom>
          <a:solidFill>
            <a:schemeClr val="tx1">
              <a:lumMod val="95000"/>
              <a:lumOff val="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VM 1</a:t>
            </a:r>
          </a:p>
        </p:txBody>
      </p:sp>
      <p:sp>
        <p:nvSpPr>
          <p:cNvPr id="85" name="Arrow: Pentagon 84">
            <a:extLst>
              <a:ext uri="{FF2B5EF4-FFF2-40B4-BE49-F238E27FC236}">
                <a16:creationId xmlns:a16="http://schemas.microsoft.com/office/drawing/2014/main" id="{1E4F47A3-1A80-49D7-85AC-E473EE166C40}"/>
              </a:ext>
            </a:extLst>
          </p:cNvPr>
          <p:cNvSpPr/>
          <p:nvPr/>
        </p:nvSpPr>
        <p:spPr bwMode="auto">
          <a:xfrm>
            <a:off x="5089224" y="2555971"/>
            <a:ext cx="450994" cy="2922344"/>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1334466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G1_p2">
            <a:hlinkClick r:id="" action="ppaction://media"/>
            <a:extLst>
              <a:ext uri="{FF2B5EF4-FFF2-40B4-BE49-F238E27FC236}">
                <a16:creationId xmlns:a16="http://schemas.microsoft.com/office/drawing/2014/main" id="{727D8DC1-C241-9441-9F09-E4927B6C38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190471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1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G2_p1">
            <a:hlinkClick r:id="" action="ppaction://media"/>
            <a:extLst>
              <a:ext uri="{FF2B5EF4-FFF2-40B4-BE49-F238E27FC236}">
                <a16:creationId xmlns:a16="http://schemas.microsoft.com/office/drawing/2014/main" id="{732DF29E-AA3F-A64B-BA3E-9ED9AEF283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4763"/>
            <a:ext cx="12192000" cy="6858000"/>
          </a:xfrm>
          <a:prstGeom prst="rect">
            <a:avLst/>
          </a:prstGeom>
        </p:spPr>
      </p:pic>
    </p:spTree>
    <p:extLst>
      <p:ext uri="{BB962C8B-B14F-4D97-AF65-F5344CB8AC3E}">
        <p14:creationId xmlns:p14="http://schemas.microsoft.com/office/powerpoint/2010/main" val="343460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G2_p2">
            <a:hlinkClick r:id="" action="ppaction://media"/>
            <a:extLst>
              <a:ext uri="{FF2B5EF4-FFF2-40B4-BE49-F238E27FC236}">
                <a16:creationId xmlns:a16="http://schemas.microsoft.com/office/drawing/2014/main" id="{957C8EAE-3AA1-D44A-B146-D12C4EDB2D2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4763"/>
            <a:ext cx="12192000" cy="6858000"/>
          </a:xfrm>
          <a:prstGeom prst="rect">
            <a:avLst/>
          </a:prstGeom>
        </p:spPr>
      </p:pic>
    </p:spTree>
    <p:extLst>
      <p:ext uri="{BB962C8B-B14F-4D97-AF65-F5344CB8AC3E}">
        <p14:creationId xmlns:p14="http://schemas.microsoft.com/office/powerpoint/2010/main" val="309861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G2_p3">
            <a:hlinkClick r:id="" action="ppaction://media"/>
            <a:extLst>
              <a:ext uri="{FF2B5EF4-FFF2-40B4-BE49-F238E27FC236}">
                <a16:creationId xmlns:a16="http://schemas.microsoft.com/office/drawing/2014/main" id="{5898AED8-B1AD-154C-B52D-39E44235B6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50" y="3175"/>
            <a:ext cx="12192000" cy="6858000"/>
          </a:xfrm>
          <a:prstGeom prst="rect">
            <a:avLst/>
          </a:prstGeom>
        </p:spPr>
      </p:pic>
    </p:spTree>
    <p:extLst>
      <p:ext uri="{BB962C8B-B14F-4D97-AF65-F5344CB8AC3E}">
        <p14:creationId xmlns:p14="http://schemas.microsoft.com/office/powerpoint/2010/main" val="86198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EEE3-7B5E-44B6-B2B4-64A0A4086EBB}"/>
              </a:ext>
            </a:extLst>
          </p:cNvPr>
          <p:cNvSpPr>
            <a:spLocks noGrp="1"/>
          </p:cNvSpPr>
          <p:nvPr>
            <p:ph type="title"/>
          </p:nvPr>
        </p:nvSpPr>
        <p:spPr/>
        <p:txBody>
          <a:bodyPr/>
          <a:lstStyle/>
          <a:p>
            <a:r>
              <a:rPr lang="en-US" dirty="0"/>
              <a:t>Windows Virtual Desktop – the value in EDU</a:t>
            </a:r>
          </a:p>
        </p:txBody>
      </p:sp>
      <p:sp>
        <p:nvSpPr>
          <p:cNvPr id="4" name="Text Placeholder 2">
            <a:extLst>
              <a:ext uri="{FF2B5EF4-FFF2-40B4-BE49-F238E27FC236}">
                <a16:creationId xmlns:a16="http://schemas.microsoft.com/office/drawing/2014/main" id="{39062BA1-2F24-40A7-97CB-29C2C9124367}"/>
              </a:ext>
            </a:extLst>
          </p:cNvPr>
          <p:cNvSpPr txBox="1">
            <a:spLocks/>
          </p:cNvSpPr>
          <p:nvPr/>
        </p:nvSpPr>
        <p:spPr>
          <a:xfrm>
            <a:off x="6162675" y="1431183"/>
            <a:ext cx="588470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student can show up with any BYOD system and still get their apps and/or full student desktop</a:t>
            </a:r>
          </a:p>
        </p:txBody>
      </p:sp>
      <p:sp>
        <p:nvSpPr>
          <p:cNvPr id="5" name="Text Placeholder 2">
            <a:extLst>
              <a:ext uri="{FF2B5EF4-FFF2-40B4-BE49-F238E27FC236}">
                <a16:creationId xmlns:a16="http://schemas.microsoft.com/office/drawing/2014/main" id="{0D378B95-9E5D-4803-8B8D-A0023BEC31B6}"/>
              </a:ext>
            </a:extLst>
          </p:cNvPr>
          <p:cNvSpPr txBox="1">
            <a:spLocks/>
          </p:cNvSpPr>
          <p:nvPr/>
        </p:nvSpPr>
        <p:spPr>
          <a:xfrm>
            <a:off x="6169198" y="3269660"/>
            <a:ext cx="5781762"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IT staff does</a:t>
            </a:r>
            <a:r>
              <a:rPr kumimoji="0" lang="en-US" sz="2800" b="0" i="0" u="none" strike="noStrike" kern="1200" cap="none" spc="0" normalizeH="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not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have to install or configure anything on the Student’s BYOD system</a:t>
            </a:r>
          </a:p>
        </p:txBody>
      </p:sp>
      <p:sp>
        <p:nvSpPr>
          <p:cNvPr id="7" name="Text Placeholder 2">
            <a:extLst>
              <a:ext uri="{FF2B5EF4-FFF2-40B4-BE49-F238E27FC236}">
                <a16:creationId xmlns:a16="http://schemas.microsoft.com/office/drawing/2014/main" id="{3273F91F-5488-4CE1-B31C-8ED43D5E20B1}"/>
              </a:ext>
            </a:extLst>
          </p:cNvPr>
          <p:cNvSpPr txBox="1">
            <a:spLocks/>
          </p:cNvSpPr>
          <p:nvPr/>
        </p:nvSpPr>
        <p:spPr>
          <a:xfrm>
            <a:off x="588263" y="1862071"/>
            <a:ext cx="5511800" cy="17235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Students can access Labs/VMs/Apps via the Internet from anywhere, any device, any time</a:t>
            </a:r>
          </a:p>
        </p:txBody>
      </p:sp>
      <p:sp>
        <p:nvSpPr>
          <p:cNvPr id="8" name="Text Placeholder 2">
            <a:extLst>
              <a:ext uri="{FF2B5EF4-FFF2-40B4-BE49-F238E27FC236}">
                <a16:creationId xmlns:a16="http://schemas.microsoft.com/office/drawing/2014/main" id="{69AFF0C5-CC20-49D4-A020-B8200F4E6981}"/>
              </a:ext>
            </a:extLst>
          </p:cNvPr>
          <p:cNvSpPr txBox="1">
            <a:spLocks/>
          </p:cNvSpPr>
          <p:nvPr/>
        </p:nvSpPr>
        <p:spPr>
          <a:xfrm>
            <a:off x="6162675" y="5108138"/>
            <a:ext cx="588470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school can re-use existing hardware and STILL offer cloud-based GPU’s to each student</a:t>
            </a:r>
          </a:p>
        </p:txBody>
      </p:sp>
      <p:sp>
        <p:nvSpPr>
          <p:cNvPr id="9" name="Text Placeholder 2">
            <a:extLst>
              <a:ext uri="{FF2B5EF4-FFF2-40B4-BE49-F238E27FC236}">
                <a16:creationId xmlns:a16="http://schemas.microsoft.com/office/drawing/2014/main" id="{430388EF-6CE2-4B83-9776-3D0C25A780D4}"/>
              </a:ext>
            </a:extLst>
          </p:cNvPr>
          <p:cNvSpPr txBox="1">
            <a:spLocks/>
          </p:cNvSpPr>
          <p:nvPr/>
        </p:nvSpPr>
        <p:spPr>
          <a:xfrm>
            <a:off x="591309" y="4162626"/>
            <a:ext cx="550469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school can deploy VDI in minutes, not days &amp; leverage existing M365 A3/A5 licensing</a:t>
            </a:r>
          </a:p>
        </p:txBody>
      </p:sp>
    </p:spTree>
    <p:extLst>
      <p:ext uri="{BB962C8B-B14F-4D97-AF65-F5344CB8AC3E}">
        <p14:creationId xmlns:p14="http://schemas.microsoft.com/office/powerpoint/2010/main" val="2738617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G2_p4">
            <a:hlinkClick r:id="" action="ppaction://media"/>
            <a:extLst>
              <a:ext uri="{FF2B5EF4-FFF2-40B4-BE49-F238E27FC236}">
                <a16:creationId xmlns:a16="http://schemas.microsoft.com/office/drawing/2014/main" id="{01AD17BE-EA68-724D-A37A-8CE6F34C1D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183233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G2_p5">
            <a:hlinkClick r:id="" action="ppaction://media"/>
            <a:extLst>
              <a:ext uri="{FF2B5EF4-FFF2-40B4-BE49-F238E27FC236}">
                <a16:creationId xmlns:a16="http://schemas.microsoft.com/office/drawing/2014/main" id="{7E05B9C6-0003-E549-ABFE-6A3FE80D0D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4763"/>
            <a:ext cx="12192000" cy="6858000"/>
          </a:xfrm>
          <a:prstGeom prst="rect">
            <a:avLst/>
          </a:prstGeom>
        </p:spPr>
      </p:pic>
    </p:spTree>
    <p:extLst>
      <p:ext uri="{BB962C8B-B14F-4D97-AF65-F5344CB8AC3E}">
        <p14:creationId xmlns:p14="http://schemas.microsoft.com/office/powerpoint/2010/main" val="122387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G3">
            <a:hlinkClick r:id="" action="ppaction://media"/>
            <a:extLst>
              <a:ext uri="{FF2B5EF4-FFF2-40B4-BE49-F238E27FC236}">
                <a16:creationId xmlns:a16="http://schemas.microsoft.com/office/drawing/2014/main" id="{C53F08E7-B000-7741-86AA-A0EABEBF238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75" y="4763"/>
            <a:ext cx="12192000" cy="6858000"/>
          </a:xfrm>
          <a:prstGeom prst="rect">
            <a:avLst/>
          </a:prstGeom>
        </p:spPr>
      </p:pic>
    </p:spTree>
    <p:extLst>
      <p:ext uri="{BB962C8B-B14F-4D97-AF65-F5344CB8AC3E}">
        <p14:creationId xmlns:p14="http://schemas.microsoft.com/office/powerpoint/2010/main" val="225786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1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Resources – Getting Started</a:t>
            </a:r>
          </a:p>
        </p:txBody>
      </p:sp>
      <p:sp>
        <p:nvSpPr>
          <p:cNvPr id="4" name="Text Placeholder 5">
            <a:extLst>
              <a:ext uri="{FF2B5EF4-FFF2-40B4-BE49-F238E27FC236}">
                <a16:creationId xmlns:a16="http://schemas.microsoft.com/office/drawing/2014/main" id="{3A3F2578-A5DD-4783-AFD6-DF136485C847}"/>
              </a:ext>
            </a:extLst>
          </p:cNvPr>
          <p:cNvSpPr txBox="1">
            <a:spLocks/>
          </p:cNvSpPr>
          <p:nvPr/>
        </p:nvSpPr>
        <p:spPr>
          <a:xfrm>
            <a:off x="586740" y="1131827"/>
            <a:ext cx="11018520" cy="496135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Required Reading: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3"/>
              </a:rPr>
              <a:t>Getting started with Windows Virtual Desktop</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PG Sessions and Summary Guidance: </a:t>
            </a:r>
          </a:p>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4"/>
              </a:rPr>
              <a:t>All you need to know about Windows Virtual Desktop | On Demand</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5"/>
              </a:rPr>
              <a:t>Webcast resource guide: All you need to know about Windows Virtual Desktop</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YouTube sessions: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6"/>
              </a:rPr>
              <a:t>Azure Academy Virtual Desktop Series</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7"/>
              </a:rPr>
              <a:t>Optimizing your applications for Windows Virtual Desktop</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 action="ppaction://noaction"/>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 action="ppaction://noaction"/>
              </a:rPr>
              <a:t>Azure Windows Virtual Desktop Public Preview Walkthrough </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8"/>
              </a:rPr>
              <a:t>Azure Windows Virtual Desktop FSLogix Profile Management Walkthrough</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Online Tutorials: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9"/>
              </a:rPr>
              <a:t>Tutorial: Create a tenant in Windows Virtual Desktop Preview</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10"/>
              </a:rPr>
              <a:t>Tutorial: Create service principals and role assignments with PowerShell</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11"/>
              </a:rPr>
              <a:t>Tutorial: Create a host pool with Azure Marketplace</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12"/>
              </a:rPr>
              <a:t>Tutorial: Manage app groups for Windows Virtual Desktop Preview</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7629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C5499-1DE4-4EC8-B8B8-8A43D65016FE}"/>
              </a:ext>
            </a:extLst>
          </p:cNvPr>
          <p:cNvSpPr>
            <a:spLocks noGrp="1"/>
          </p:cNvSpPr>
          <p:nvPr>
            <p:ph type="title"/>
          </p:nvPr>
        </p:nvSpPr>
        <p:spPr/>
        <p:txBody>
          <a:bodyPr/>
          <a:lstStyle/>
          <a:p>
            <a:r>
              <a:rPr lang="en-US" dirty="0"/>
              <a:t>Key EDU Resources </a:t>
            </a:r>
          </a:p>
        </p:txBody>
      </p:sp>
      <p:sp>
        <p:nvSpPr>
          <p:cNvPr id="3" name="Text Placeholder 2">
            <a:extLst>
              <a:ext uri="{FF2B5EF4-FFF2-40B4-BE49-F238E27FC236}">
                <a16:creationId xmlns:a16="http://schemas.microsoft.com/office/drawing/2014/main" id="{863430F9-484D-40D8-A43A-B68472DA13C3}"/>
              </a:ext>
            </a:extLst>
          </p:cNvPr>
          <p:cNvSpPr>
            <a:spLocks noGrp="1"/>
          </p:cNvSpPr>
          <p:nvPr>
            <p:ph type="body" sz="quarter" idx="10"/>
          </p:nvPr>
        </p:nvSpPr>
        <p:spPr>
          <a:xfrm>
            <a:off x="584200" y="1435497"/>
            <a:ext cx="11018520" cy="4899803"/>
          </a:xfrm>
        </p:spPr>
        <p:txBody>
          <a:bodyPr/>
          <a:lstStyle/>
          <a:p>
            <a:pPr lvl="0"/>
            <a:r>
              <a:rPr lang="en-US" sz="2000" dirty="0">
                <a:latin typeface="+mn-lt"/>
              </a:rPr>
              <a:t>Azure Hour led by EDU technical team </a:t>
            </a:r>
          </a:p>
          <a:p>
            <a:pPr lvl="1"/>
            <a:r>
              <a:rPr lang="en-US" sz="1400" dirty="0"/>
              <a:t>300-400 level weekly AMA talks with updates, news, and focus on specific Azure technology drill-downs</a:t>
            </a:r>
          </a:p>
          <a:p>
            <a:pPr lvl="1"/>
            <a:r>
              <a:rPr lang="en-US" sz="1400" u="sng" dirty="0">
                <a:hlinkClick r:id="rId2"/>
              </a:rPr>
              <a:t>https://aka.ms/edu/azurehour</a:t>
            </a:r>
            <a:endParaRPr lang="en-US" sz="1400" dirty="0"/>
          </a:p>
          <a:p>
            <a:r>
              <a:rPr lang="en-US" sz="2000" dirty="0">
                <a:latin typeface="+mn-lt"/>
              </a:rPr>
              <a:t>US EDU Azure Team YouTube channel</a:t>
            </a:r>
          </a:p>
          <a:p>
            <a:pPr lvl="1"/>
            <a:r>
              <a:rPr lang="en-US" sz="1400" dirty="0"/>
              <a:t>Training, workshops, nuggets of Azure content)</a:t>
            </a:r>
          </a:p>
          <a:p>
            <a:pPr lvl="1"/>
            <a:r>
              <a:rPr lang="en-US" sz="1400" u="sng" dirty="0">
                <a:hlinkClick r:id="rId3"/>
              </a:rPr>
              <a:t>https://www.youtube.com/channel/UCFFl4q9VC-nquBdCnQ5igrQ</a:t>
            </a:r>
            <a:endParaRPr lang="en-US" sz="1400" dirty="0"/>
          </a:p>
          <a:p>
            <a:pPr lvl="0"/>
            <a:r>
              <a:rPr lang="en-US" sz="2000" dirty="0">
                <a:latin typeface="+mn-lt"/>
              </a:rPr>
              <a:t>Azure EDU GitHub repo</a:t>
            </a:r>
          </a:p>
          <a:p>
            <a:pPr lvl="1"/>
            <a:r>
              <a:rPr lang="en-US" sz="1400" dirty="0"/>
              <a:t>Workshops, templates, etc.</a:t>
            </a:r>
          </a:p>
          <a:p>
            <a:pPr lvl="1"/>
            <a:r>
              <a:rPr lang="en-US" sz="1400" u="sng" dirty="0">
                <a:hlinkClick r:id="rId4"/>
              </a:rPr>
              <a:t>https://github.com/Microsoft-USEduAzure</a:t>
            </a:r>
            <a:endParaRPr lang="en-US" sz="1400" dirty="0"/>
          </a:p>
          <a:p>
            <a:r>
              <a:rPr lang="en-US" sz="2000" dirty="0">
                <a:latin typeface="+mn-lt"/>
              </a:rPr>
              <a:t>Microsoft Higher Education Data Community and Microsoft K12 Data Community on Teams:</a:t>
            </a:r>
          </a:p>
          <a:p>
            <a:pPr lvl="1"/>
            <a:r>
              <a:rPr lang="en-US" sz="1600" dirty="0"/>
              <a:t>Higher Ed Professionals: </a:t>
            </a:r>
            <a:r>
              <a:rPr lang="en-US" sz="1600" u="sng" dirty="0">
                <a:hlinkClick r:id="rId5"/>
              </a:rPr>
              <a:t>https://aka.ms/MHEdatacommunity</a:t>
            </a:r>
            <a:r>
              <a:rPr lang="en-US" sz="1600" dirty="0"/>
              <a:t> </a:t>
            </a:r>
          </a:p>
          <a:p>
            <a:pPr lvl="1"/>
            <a:r>
              <a:rPr lang="en-US" sz="1600" dirty="0"/>
              <a:t>K12 Professionals: </a:t>
            </a:r>
            <a:r>
              <a:rPr lang="en-US" sz="1600" u="sng" dirty="0">
                <a:hlinkClick r:id="rId6"/>
              </a:rPr>
              <a:t>https://aka.ms/MK12datacommunity</a:t>
            </a:r>
            <a:r>
              <a:rPr lang="en-US" sz="1600" dirty="0"/>
              <a:t> </a:t>
            </a:r>
          </a:p>
          <a:p>
            <a:pPr lvl="1"/>
            <a:r>
              <a:rPr lang="en-US" sz="1600" dirty="0"/>
              <a:t>Microsoft Employees: </a:t>
            </a:r>
            <a:r>
              <a:rPr lang="en-US" sz="1600" u="sng" dirty="0">
                <a:hlinkClick r:id="rId7"/>
              </a:rPr>
              <a:t>https://aka.ms/EDUdatacommunities</a:t>
            </a:r>
            <a:r>
              <a:rPr lang="en-US" sz="1600" dirty="0"/>
              <a:t> </a:t>
            </a:r>
          </a:p>
          <a:p>
            <a:r>
              <a:rPr lang="en-US" sz="2000" u="sng" dirty="0">
                <a:latin typeface="+mn-lt"/>
                <a:hlinkClick r:id="rId8"/>
              </a:rPr>
              <a:t>Azure External Higher Education Collaboration Forum</a:t>
            </a:r>
            <a:r>
              <a:rPr lang="en-US" sz="2000" dirty="0">
                <a:latin typeface="+mn-lt"/>
              </a:rPr>
              <a:t> – Global community for students and faculty to collaborate</a:t>
            </a:r>
          </a:p>
          <a:p>
            <a:endParaRPr lang="en-US" sz="2000" dirty="0">
              <a:latin typeface="+mn-lt"/>
            </a:endParaRPr>
          </a:p>
        </p:txBody>
      </p:sp>
    </p:spTree>
    <p:extLst>
      <p:ext uri="{BB962C8B-B14F-4D97-AF65-F5344CB8AC3E}">
        <p14:creationId xmlns:p14="http://schemas.microsoft.com/office/powerpoint/2010/main" val="15442770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BE7F28-6F4F-4B1A-B8F0-7102D5E520F7}"/>
              </a:ext>
            </a:extLst>
          </p:cNvPr>
          <p:cNvSpPr txBox="1"/>
          <p:nvPr/>
        </p:nvSpPr>
        <p:spPr>
          <a:xfrm>
            <a:off x="2910298" y="4205311"/>
            <a:ext cx="5760256"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Thank You!!</a:t>
            </a:r>
          </a:p>
        </p:txBody>
      </p:sp>
    </p:spTree>
    <p:extLst>
      <p:ext uri="{BB962C8B-B14F-4D97-AF65-F5344CB8AC3E}">
        <p14:creationId xmlns:p14="http://schemas.microsoft.com/office/powerpoint/2010/main" val="21874303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BD13C-A815-4ED5-9D0E-0D6C42A134D1}"/>
              </a:ext>
            </a:extLst>
          </p:cNvPr>
          <p:cNvSpPr>
            <a:spLocks noGrp="1"/>
          </p:cNvSpPr>
          <p:nvPr>
            <p:ph type="title"/>
          </p:nvPr>
        </p:nvSpPr>
        <p:spPr/>
        <p:txBody>
          <a:bodyPr/>
          <a:lstStyle/>
          <a:p>
            <a:r>
              <a:rPr lang="en-US" dirty="0"/>
              <a:t>Windows Virtual Desktop</a:t>
            </a:r>
            <a:br>
              <a:rPr lang="en-US" dirty="0"/>
            </a:br>
            <a:endParaRPr lang="en-US" dirty="0"/>
          </a:p>
        </p:txBody>
      </p:sp>
      <p:pic>
        <p:nvPicPr>
          <p:cNvPr id="5" name="Picture Placeholder 4" descr="A person sitting at a table using a computer&#10;&#10;Description generated with very high confidence">
            <a:extLst>
              <a:ext uri="{FF2B5EF4-FFF2-40B4-BE49-F238E27FC236}">
                <a16:creationId xmlns:a16="http://schemas.microsoft.com/office/drawing/2014/main" id="{DCA64632-E8A8-4F2A-BFE9-DAEFFEFF5D27}"/>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6209610" y="489"/>
            <a:ext cx="5982390" cy="6857027"/>
          </a:xfrm>
          <a:prstGeom prst="rect">
            <a:avLst/>
          </a:prstGeom>
        </p:spPr>
      </p:pic>
      <p:sp>
        <p:nvSpPr>
          <p:cNvPr id="2" name="TextBox 1">
            <a:extLst>
              <a:ext uri="{FF2B5EF4-FFF2-40B4-BE49-F238E27FC236}">
                <a16:creationId xmlns:a16="http://schemas.microsoft.com/office/drawing/2014/main" id="{40FDF54D-D11A-442D-8B87-066CF6B36A77}"/>
              </a:ext>
            </a:extLst>
          </p:cNvPr>
          <p:cNvSpPr txBox="1"/>
          <p:nvPr/>
        </p:nvSpPr>
        <p:spPr>
          <a:xfrm>
            <a:off x="260101" y="1415274"/>
            <a:ext cx="5636832" cy="515833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New Microsoft Azure service for VDI</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Students &amp; Faculty with </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Remote desktops - both Pooled and Personal</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Remote App publishing</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Benefits:</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Minimal infrastructure setup &amp; low-cost (pay for what you use)</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Integrated with the security and management of AD &amp; Azure AD</a:t>
            </a:r>
          </a:p>
          <a:p>
            <a:pPr marL="0" marR="0" lvl="0" indent="0" algn="l" defTabSz="914400" rtl="0" eaLnBrk="1" fontAlgn="auto" latinLnBrk="0" hangingPunct="1">
              <a:lnSpc>
                <a:spcPct val="90000"/>
              </a:lnSpc>
              <a:spcBef>
                <a:spcPts val="0"/>
              </a:spcBef>
              <a:spcAft>
                <a:spcPts val="1200"/>
              </a:spcAft>
              <a:buClrTx/>
              <a:buSzTx/>
              <a:buFontTx/>
              <a:buNone/>
              <a:tabLst/>
              <a:defRPr/>
            </a:pPr>
            <a:r>
              <a:rPr lang="en-US" sz="2000" dirty="0">
                <a:gradFill>
                  <a:gsLst>
                    <a:gs pos="2917">
                      <a:srgbClr val="1A1A1A"/>
                    </a:gs>
                    <a:gs pos="30000">
                      <a:srgbClr val="1A1A1A"/>
                    </a:gs>
                  </a:gsLst>
                  <a:lin ang="5400000" scaled="0"/>
                </a:gradFill>
                <a:latin typeface="Segoe UI"/>
              </a:rPr>
              <a:t>L</a:t>
            </a:r>
            <a:r>
              <a:rPr kumimoji="0" lang="en-US"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everage</a:t>
            </a:r>
            <a:r>
              <a:rPr lang="en-US" sz="2000" dirty="0">
                <a:gradFill>
                  <a:gsLst>
                    <a:gs pos="2917">
                      <a:srgbClr val="1A1A1A"/>
                    </a:gs>
                    <a:gs pos="30000">
                      <a:srgbClr val="1A1A1A"/>
                    </a:gs>
                  </a:gsLst>
                  <a:lin ang="5400000" scaled="0"/>
                </a:gradFill>
                <a:latin typeface="Segoe UI"/>
              </a:rPr>
              <a:t>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existing:</a:t>
            </a:r>
          </a:p>
          <a:p>
            <a:pPr marL="341313" marR="0" lvl="0" indent="-341313"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Group Policy-based management in AD</a:t>
            </a:r>
          </a:p>
          <a:p>
            <a:pPr marL="341313" marR="0" lvl="0" indent="-341313"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lang="en-US" sz="1600" dirty="0">
                <a:gradFill>
                  <a:gsLst>
                    <a:gs pos="2917">
                      <a:srgbClr val="1A1A1A"/>
                    </a:gs>
                    <a:gs pos="30000">
                      <a:srgbClr val="1A1A1A"/>
                    </a:gs>
                  </a:gsLst>
                  <a:lin ang="5400000" scaled="0"/>
                </a:gradFill>
                <a:latin typeface="Segoe UI"/>
              </a:rPr>
              <a:t>Windows management tools (patch, update, monitor WVD systems with tools you use today)</a:t>
            </a:r>
          </a:p>
          <a:p>
            <a:pPr marL="341313" lvl="0" indent="-341313" defTabSz="914400">
              <a:lnSpc>
                <a:spcPct val="90000"/>
              </a:lnSpc>
              <a:spcAft>
                <a:spcPts val="1200"/>
              </a:spcAft>
              <a:buFont typeface="Arial" panose="020B0604020202020204" pitchFamily="34" charset="0"/>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Org strengths in AD and AAD management</a:t>
            </a:r>
          </a:p>
        </p:txBody>
      </p:sp>
    </p:spTree>
    <p:extLst>
      <p:ext uri="{BB962C8B-B14F-4D97-AF65-F5344CB8AC3E}">
        <p14:creationId xmlns:p14="http://schemas.microsoft.com/office/powerpoint/2010/main" val="7812157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ilhouette&#10;&#10;Description automatically generated">
            <a:extLst>
              <a:ext uri="{FF2B5EF4-FFF2-40B4-BE49-F238E27FC236}">
                <a16:creationId xmlns:a16="http://schemas.microsoft.com/office/drawing/2014/main" id="{3992F1AC-5DFE-4DAF-B01D-7DE1D967926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3287" y="-263561"/>
            <a:ext cx="6907070" cy="6907070"/>
          </a:xfrm>
          <a:prstGeom prst="rect">
            <a:avLst/>
          </a:prstGeom>
        </p:spPr>
      </p:pic>
      <p:grpSp>
        <p:nvGrpSpPr>
          <p:cNvPr id="25" name="Group 24"/>
          <p:cNvGrpSpPr/>
          <p:nvPr/>
        </p:nvGrpSpPr>
        <p:grpSpPr>
          <a:xfrm>
            <a:off x="7661224" y="1147449"/>
            <a:ext cx="3980706" cy="3056273"/>
            <a:chOff x="7814845" y="1169962"/>
            <a:chExt cx="4060527" cy="3117558"/>
          </a:xfrm>
        </p:grpSpPr>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5051" y="2875615"/>
              <a:ext cx="2104829" cy="1411905"/>
            </a:xfrm>
            <a:prstGeom prst="rect">
              <a:avLst/>
            </a:prstGeom>
            <a:noFill/>
            <a:ln>
              <a:noFill/>
            </a:ln>
          </p:spPr>
        </p:pic>
        <p:sp>
          <p:nvSpPr>
            <p:cNvPr id="118" name="Oval 117"/>
            <p:cNvSpPr/>
            <p:nvPr/>
          </p:nvSpPr>
          <p:spPr bwMode="auto">
            <a:xfrm>
              <a:off x="7814845" y="1385290"/>
              <a:ext cx="609599" cy="60959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3</a:t>
              </a:r>
            </a:p>
          </p:txBody>
        </p:sp>
        <p:sp>
          <p:nvSpPr>
            <p:cNvPr id="121" name="TextBox 31"/>
            <p:cNvSpPr txBox="1">
              <a:spLocks noChangeArrowheads="1"/>
            </p:cNvSpPr>
            <p:nvPr/>
          </p:nvSpPr>
          <p:spPr bwMode="auto">
            <a:xfrm>
              <a:off x="8119645" y="1169962"/>
              <a:ext cx="3755727" cy="760471"/>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User sees Windows Desktop or Individual Applications </a:t>
              </a:r>
              <a:r>
                <a:rPr kumimoji="0" lang="en-US" sz="1568" b="0" i="0" u="none" strike="noStrike" kern="1200" cap="none" spc="0" normalizeH="0" baseline="0" noProof="0" dirty="0">
                  <a:ln>
                    <a:noFill/>
                  </a:ln>
                  <a:solidFill>
                    <a:srgbClr val="1A1A1A"/>
                  </a:solidFill>
                  <a:effectLst/>
                  <a:uLnTx/>
                  <a:uFillTx/>
                  <a:latin typeface="Segoe UI"/>
                  <a:ea typeface="+mn-ea"/>
                  <a:cs typeface="+mn-cs"/>
                </a:rPr>
                <a:t>(Memory/CPU/Disk space </a:t>
              </a:r>
              <a:r>
                <a:rPr kumimoji="0" lang="en-US" sz="1568" b="1" i="0" u="none" strike="noStrike" kern="1200" cap="none" spc="0" normalizeH="0" baseline="0" noProof="0" dirty="0">
                  <a:ln>
                    <a:noFill/>
                  </a:ln>
                  <a:solidFill>
                    <a:srgbClr val="1A1A1A"/>
                  </a:solidFill>
                  <a:effectLst/>
                  <a:uLnTx/>
                  <a:uFillTx/>
                  <a:latin typeface="Segoe UI"/>
                  <a:ea typeface="+mn-ea"/>
                  <a:cs typeface="+mn-cs"/>
                </a:rPr>
                <a:t>NOT</a:t>
              </a:r>
              <a:r>
                <a:rPr kumimoji="0" lang="en-US" sz="1568" b="0" i="0" u="none" strike="noStrike" kern="1200" cap="none" spc="0" normalizeH="0" baseline="0" noProof="0" dirty="0">
                  <a:ln>
                    <a:noFill/>
                  </a:ln>
                  <a:solidFill>
                    <a:srgbClr val="1A1A1A"/>
                  </a:solidFill>
                  <a:effectLst/>
                  <a:uLnTx/>
                  <a:uFillTx/>
                  <a:latin typeface="Segoe UI"/>
                  <a:ea typeface="+mn-ea"/>
                  <a:cs typeface="+mn-cs"/>
                </a:rPr>
                <a:t> consumed here)</a:t>
              </a:r>
            </a:p>
          </p:txBody>
        </p:sp>
        <p:cxnSp>
          <p:nvCxnSpPr>
            <p:cNvPr id="124" name="Straight Arrow Connector 123"/>
            <p:cNvCxnSpPr/>
            <p:nvPr/>
          </p:nvCxnSpPr>
          <p:spPr>
            <a:xfrm flipV="1">
              <a:off x="9817699" y="2563225"/>
              <a:ext cx="0" cy="243895"/>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ight Arrow 14"/>
          <p:cNvSpPr/>
          <p:nvPr/>
        </p:nvSpPr>
        <p:spPr bwMode="auto">
          <a:xfrm>
            <a:off x="5477220" y="3609923"/>
            <a:ext cx="3756268" cy="851411"/>
          </a:xfrm>
          <a:prstGeom prst="rightArrow">
            <a:avLst/>
          </a:prstGeom>
          <a:solidFill>
            <a:schemeClr val="bg1">
              <a:lumMod val="65000"/>
              <a:lumOff val="3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431761" y="224868"/>
            <a:ext cx="11018520" cy="553998"/>
          </a:xfrm>
        </p:spPr>
        <p:txBody>
          <a:bodyPr/>
          <a:lstStyle/>
          <a:p>
            <a:r>
              <a:rPr lang="en-US" dirty="0">
                <a:solidFill>
                  <a:schemeClr val="tx1"/>
                </a:solidFill>
              </a:rPr>
              <a:t>WVD – Remote Apps &amp; Remote Desktop Concepts</a:t>
            </a:r>
          </a:p>
        </p:txBody>
      </p:sp>
      <p:sp>
        <p:nvSpPr>
          <p:cNvPr id="68" name="Rectangle 67"/>
          <p:cNvSpPr/>
          <p:nvPr/>
        </p:nvSpPr>
        <p:spPr bwMode="auto">
          <a:xfrm>
            <a:off x="198491" y="2668445"/>
            <a:ext cx="2953605" cy="11978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pitchFamily="-84" charset="0"/>
                <a:ea typeface="+mn-ea"/>
                <a:cs typeface="+mn-cs"/>
              </a:rPr>
              <a:t>WVD Systems</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pitchFamily="-84" charset="0"/>
                <a:ea typeface="+mn-ea"/>
                <a:cs typeface="+mn-cs"/>
              </a:rPr>
              <a:t>&amp; Services</a:t>
            </a:r>
          </a:p>
        </p:txBody>
      </p:sp>
      <p:sp>
        <p:nvSpPr>
          <p:cNvPr id="69" name="Freeform 8"/>
          <p:cNvSpPr>
            <a:spLocks noEditPoints="1"/>
          </p:cNvSpPr>
          <p:nvPr/>
        </p:nvSpPr>
        <p:spPr bwMode="auto">
          <a:xfrm>
            <a:off x="9084082" y="2752425"/>
            <a:ext cx="2659706" cy="1849581"/>
          </a:xfrm>
          <a:custGeom>
            <a:avLst/>
            <a:gdLst>
              <a:gd name="T0" fmla="*/ 769 w 1786"/>
              <a:gd name="T1" fmla="*/ 1086 h 1242"/>
              <a:gd name="T2" fmla="*/ 746 w 1786"/>
              <a:gd name="T3" fmla="*/ 1097 h 1242"/>
              <a:gd name="T4" fmla="*/ 743 w 1786"/>
              <a:gd name="T5" fmla="*/ 1099 h 1242"/>
              <a:gd name="T6" fmla="*/ 732 w 1786"/>
              <a:gd name="T7" fmla="*/ 1121 h 1242"/>
              <a:gd name="T8" fmla="*/ 718 w 1786"/>
              <a:gd name="T9" fmla="*/ 1162 h 1242"/>
              <a:gd name="T10" fmla="*/ 742 w 1786"/>
              <a:gd name="T11" fmla="*/ 1171 h 1242"/>
              <a:gd name="T12" fmla="*/ 785 w 1786"/>
              <a:gd name="T13" fmla="*/ 1171 h 1242"/>
              <a:gd name="T14" fmla="*/ 867 w 1786"/>
              <a:gd name="T15" fmla="*/ 1171 h 1242"/>
              <a:gd name="T16" fmla="*/ 1019 w 1786"/>
              <a:gd name="T17" fmla="*/ 1171 h 1242"/>
              <a:gd name="T18" fmla="*/ 1046 w 1786"/>
              <a:gd name="T19" fmla="*/ 1156 h 1242"/>
              <a:gd name="T20" fmla="*/ 1044 w 1786"/>
              <a:gd name="T21" fmla="*/ 1152 h 1242"/>
              <a:gd name="T22" fmla="*/ 1032 w 1786"/>
              <a:gd name="T23" fmla="*/ 1130 h 1242"/>
              <a:gd name="T24" fmla="*/ 1011 w 1786"/>
              <a:gd name="T25" fmla="*/ 1093 h 1242"/>
              <a:gd name="T26" fmla="*/ 1001 w 1786"/>
              <a:gd name="T27" fmla="*/ 1087 h 1242"/>
              <a:gd name="T28" fmla="*/ 990 w 1786"/>
              <a:gd name="T29" fmla="*/ 1086 h 1242"/>
              <a:gd name="T30" fmla="*/ 249 w 1786"/>
              <a:gd name="T31" fmla="*/ 51 h 1242"/>
              <a:gd name="T32" fmla="*/ 212 w 1786"/>
              <a:gd name="T33" fmla="*/ 74 h 1242"/>
              <a:gd name="T34" fmla="*/ 210 w 1786"/>
              <a:gd name="T35" fmla="*/ 964 h 1242"/>
              <a:gd name="T36" fmla="*/ 242 w 1786"/>
              <a:gd name="T37" fmla="*/ 964 h 1242"/>
              <a:gd name="T38" fmla="*/ 319 w 1786"/>
              <a:gd name="T39" fmla="*/ 964 h 1242"/>
              <a:gd name="T40" fmla="*/ 421 w 1786"/>
              <a:gd name="T41" fmla="*/ 964 h 1242"/>
              <a:gd name="T42" fmla="*/ 711 w 1786"/>
              <a:gd name="T43" fmla="*/ 964 h 1242"/>
              <a:gd name="T44" fmla="*/ 972 w 1786"/>
              <a:gd name="T45" fmla="*/ 964 h 1242"/>
              <a:gd name="T46" fmla="*/ 1583 w 1786"/>
              <a:gd name="T47" fmla="*/ 964 h 1242"/>
              <a:gd name="T48" fmla="*/ 1572 w 1786"/>
              <a:gd name="T49" fmla="*/ 62 h 1242"/>
              <a:gd name="T50" fmla="*/ 1543 w 1786"/>
              <a:gd name="T51" fmla="*/ 51 h 1242"/>
              <a:gd name="T52" fmla="*/ 1364 w 1786"/>
              <a:gd name="T53" fmla="*/ 51 h 1242"/>
              <a:gd name="T54" fmla="*/ 712 w 1786"/>
              <a:gd name="T55" fmla="*/ 0 h 1242"/>
              <a:gd name="T56" fmla="*/ 966 w 1786"/>
              <a:gd name="T57" fmla="*/ 0 h 1242"/>
              <a:gd name="T58" fmla="*/ 1560 w 1786"/>
              <a:gd name="T59" fmla="*/ 0 h 1242"/>
              <a:gd name="T60" fmla="*/ 1623 w 1786"/>
              <a:gd name="T61" fmla="*/ 31 h 1242"/>
              <a:gd name="T62" fmla="*/ 1638 w 1786"/>
              <a:gd name="T63" fmla="*/ 75 h 1242"/>
              <a:gd name="T64" fmla="*/ 1638 w 1786"/>
              <a:gd name="T65" fmla="*/ 202 h 1242"/>
              <a:gd name="T66" fmla="*/ 1638 w 1786"/>
              <a:gd name="T67" fmla="*/ 375 h 1242"/>
              <a:gd name="T68" fmla="*/ 1638 w 1786"/>
              <a:gd name="T69" fmla="*/ 577 h 1242"/>
              <a:gd name="T70" fmla="*/ 1638 w 1786"/>
              <a:gd name="T71" fmla="*/ 852 h 1242"/>
              <a:gd name="T72" fmla="*/ 1783 w 1786"/>
              <a:gd name="T73" fmla="*/ 1173 h 1242"/>
              <a:gd name="T74" fmla="*/ 1740 w 1786"/>
              <a:gd name="T75" fmla="*/ 1230 h 1242"/>
              <a:gd name="T76" fmla="*/ 1693 w 1786"/>
              <a:gd name="T77" fmla="*/ 1242 h 1242"/>
              <a:gd name="T78" fmla="*/ 1689 w 1786"/>
              <a:gd name="T79" fmla="*/ 1242 h 1242"/>
              <a:gd name="T80" fmla="*/ 1673 w 1786"/>
              <a:gd name="T81" fmla="*/ 1242 h 1242"/>
              <a:gd name="T82" fmla="*/ 1634 w 1786"/>
              <a:gd name="T83" fmla="*/ 1242 h 1242"/>
              <a:gd name="T84" fmla="*/ 1493 w 1786"/>
              <a:gd name="T85" fmla="*/ 1242 h 1242"/>
              <a:gd name="T86" fmla="*/ 1219 w 1786"/>
              <a:gd name="T87" fmla="*/ 1242 h 1242"/>
              <a:gd name="T88" fmla="*/ 973 w 1786"/>
              <a:gd name="T89" fmla="*/ 1242 h 1242"/>
              <a:gd name="T90" fmla="*/ 652 w 1786"/>
              <a:gd name="T91" fmla="*/ 1242 h 1242"/>
              <a:gd name="T92" fmla="*/ 249 w 1786"/>
              <a:gd name="T93" fmla="*/ 1242 h 1242"/>
              <a:gd name="T94" fmla="*/ 47 w 1786"/>
              <a:gd name="T95" fmla="*/ 1230 h 1242"/>
              <a:gd name="T96" fmla="*/ 4 w 1786"/>
              <a:gd name="T97" fmla="*/ 1173 h 1242"/>
              <a:gd name="T98" fmla="*/ 2 w 1786"/>
              <a:gd name="T99" fmla="*/ 1149 h 1242"/>
              <a:gd name="T100" fmla="*/ 7 w 1786"/>
              <a:gd name="T101" fmla="*/ 1141 h 1242"/>
              <a:gd name="T102" fmla="*/ 28 w 1786"/>
              <a:gd name="T103" fmla="*/ 1114 h 1242"/>
              <a:gd name="T104" fmla="*/ 74 w 1786"/>
              <a:gd name="T105" fmla="*/ 1059 h 1242"/>
              <a:gd name="T106" fmla="*/ 151 w 1786"/>
              <a:gd name="T107" fmla="*/ 964 h 1242"/>
              <a:gd name="T108" fmla="*/ 165 w 1786"/>
              <a:gd name="T109" fmla="*/ 31 h 1242"/>
              <a:gd name="T110" fmla="*/ 227 w 1786"/>
              <a:gd name="T111" fmla="*/ 0 h 1242"/>
              <a:gd name="T112" fmla="*/ 234 w 1786"/>
              <a:gd name="T113" fmla="*/ 0 h 1242"/>
              <a:gd name="T114" fmla="*/ 258 w 1786"/>
              <a:gd name="T115" fmla="*/ 0 h 1242"/>
              <a:gd name="T116" fmla="*/ 332 w 1786"/>
              <a:gd name="T117" fmla="*/ 0 h 1242"/>
              <a:gd name="T118" fmla="*/ 431 w 1786"/>
              <a:gd name="T119" fmla="*/ 0 h 1242"/>
              <a:gd name="T120" fmla="*/ 644 w 1786"/>
              <a:gd name="T121" fmla="*/ 0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6" h="1242">
                <a:moveTo>
                  <a:pt x="990" y="1086"/>
                </a:moveTo>
                <a:lnTo>
                  <a:pt x="989" y="1086"/>
                </a:lnTo>
                <a:lnTo>
                  <a:pt x="769" y="1086"/>
                </a:lnTo>
                <a:lnTo>
                  <a:pt x="757" y="1087"/>
                </a:lnTo>
                <a:lnTo>
                  <a:pt x="749" y="1091"/>
                </a:lnTo>
                <a:lnTo>
                  <a:pt x="746" y="1097"/>
                </a:lnTo>
                <a:lnTo>
                  <a:pt x="746" y="1097"/>
                </a:lnTo>
                <a:lnTo>
                  <a:pt x="745" y="1097"/>
                </a:lnTo>
                <a:lnTo>
                  <a:pt x="743" y="1099"/>
                </a:lnTo>
                <a:lnTo>
                  <a:pt x="742" y="1103"/>
                </a:lnTo>
                <a:lnTo>
                  <a:pt x="738" y="1110"/>
                </a:lnTo>
                <a:lnTo>
                  <a:pt x="732" y="1121"/>
                </a:lnTo>
                <a:lnTo>
                  <a:pt x="724" y="1136"/>
                </a:lnTo>
                <a:lnTo>
                  <a:pt x="714" y="1156"/>
                </a:lnTo>
                <a:lnTo>
                  <a:pt x="718" y="1162"/>
                </a:lnTo>
                <a:lnTo>
                  <a:pt x="727" y="1168"/>
                </a:lnTo>
                <a:lnTo>
                  <a:pt x="741" y="1171"/>
                </a:lnTo>
                <a:lnTo>
                  <a:pt x="742" y="1171"/>
                </a:lnTo>
                <a:lnTo>
                  <a:pt x="742" y="1171"/>
                </a:lnTo>
                <a:lnTo>
                  <a:pt x="745" y="1171"/>
                </a:lnTo>
                <a:lnTo>
                  <a:pt x="785" y="1171"/>
                </a:lnTo>
                <a:lnTo>
                  <a:pt x="806" y="1171"/>
                </a:lnTo>
                <a:lnTo>
                  <a:pt x="833" y="1171"/>
                </a:lnTo>
                <a:lnTo>
                  <a:pt x="867" y="1171"/>
                </a:lnTo>
                <a:lnTo>
                  <a:pt x="908" y="1171"/>
                </a:lnTo>
                <a:lnTo>
                  <a:pt x="960" y="1171"/>
                </a:lnTo>
                <a:lnTo>
                  <a:pt x="1019" y="1171"/>
                </a:lnTo>
                <a:lnTo>
                  <a:pt x="1032" y="1168"/>
                </a:lnTo>
                <a:lnTo>
                  <a:pt x="1042" y="1162"/>
                </a:lnTo>
                <a:lnTo>
                  <a:pt x="1046" y="1156"/>
                </a:lnTo>
                <a:lnTo>
                  <a:pt x="1046" y="1156"/>
                </a:lnTo>
                <a:lnTo>
                  <a:pt x="1046" y="1154"/>
                </a:lnTo>
                <a:lnTo>
                  <a:pt x="1044" y="1152"/>
                </a:lnTo>
                <a:lnTo>
                  <a:pt x="1042" y="1148"/>
                </a:lnTo>
                <a:lnTo>
                  <a:pt x="1037" y="1141"/>
                </a:lnTo>
                <a:lnTo>
                  <a:pt x="1032" y="1130"/>
                </a:lnTo>
                <a:lnTo>
                  <a:pt x="1023" y="1115"/>
                </a:lnTo>
                <a:lnTo>
                  <a:pt x="1012" y="1097"/>
                </a:lnTo>
                <a:lnTo>
                  <a:pt x="1011" y="1093"/>
                </a:lnTo>
                <a:lnTo>
                  <a:pt x="1009" y="1091"/>
                </a:lnTo>
                <a:lnTo>
                  <a:pt x="1005" y="1089"/>
                </a:lnTo>
                <a:lnTo>
                  <a:pt x="1001" y="1087"/>
                </a:lnTo>
                <a:lnTo>
                  <a:pt x="996" y="1086"/>
                </a:lnTo>
                <a:lnTo>
                  <a:pt x="990" y="1086"/>
                </a:lnTo>
                <a:lnTo>
                  <a:pt x="990" y="1086"/>
                </a:lnTo>
                <a:close/>
                <a:moveTo>
                  <a:pt x="1322" y="51"/>
                </a:moveTo>
                <a:lnTo>
                  <a:pt x="1275" y="51"/>
                </a:lnTo>
                <a:lnTo>
                  <a:pt x="249" y="51"/>
                </a:lnTo>
                <a:lnTo>
                  <a:pt x="233" y="54"/>
                </a:lnTo>
                <a:lnTo>
                  <a:pt x="221" y="62"/>
                </a:lnTo>
                <a:lnTo>
                  <a:pt x="212" y="74"/>
                </a:lnTo>
                <a:lnTo>
                  <a:pt x="210" y="89"/>
                </a:lnTo>
                <a:lnTo>
                  <a:pt x="210" y="964"/>
                </a:lnTo>
                <a:lnTo>
                  <a:pt x="210" y="964"/>
                </a:lnTo>
                <a:lnTo>
                  <a:pt x="211" y="964"/>
                </a:lnTo>
                <a:lnTo>
                  <a:pt x="231" y="964"/>
                </a:lnTo>
                <a:lnTo>
                  <a:pt x="242" y="964"/>
                </a:lnTo>
                <a:lnTo>
                  <a:pt x="255" y="964"/>
                </a:lnTo>
                <a:lnTo>
                  <a:pt x="293" y="964"/>
                </a:lnTo>
                <a:lnTo>
                  <a:pt x="319" y="964"/>
                </a:lnTo>
                <a:lnTo>
                  <a:pt x="347" y="964"/>
                </a:lnTo>
                <a:lnTo>
                  <a:pt x="382" y="964"/>
                </a:lnTo>
                <a:lnTo>
                  <a:pt x="421" y="964"/>
                </a:lnTo>
                <a:lnTo>
                  <a:pt x="466" y="964"/>
                </a:lnTo>
                <a:lnTo>
                  <a:pt x="640" y="964"/>
                </a:lnTo>
                <a:lnTo>
                  <a:pt x="711" y="964"/>
                </a:lnTo>
                <a:lnTo>
                  <a:pt x="789" y="964"/>
                </a:lnTo>
                <a:lnTo>
                  <a:pt x="876" y="964"/>
                </a:lnTo>
                <a:lnTo>
                  <a:pt x="972" y="964"/>
                </a:lnTo>
                <a:lnTo>
                  <a:pt x="1309" y="964"/>
                </a:lnTo>
                <a:lnTo>
                  <a:pt x="1442" y="964"/>
                </a:lnTo>
                <a:lnTo>
                  <a:pt x="1583" y="964"/>
                </a:lnTo>
                <a:lnTo>
                  <a:pt x="1583" y="89"/>
                </a:lnTo>
                <a:lnTo>
                  <a:pt x="1580" y="74"/>
                </a:lnTo>
                <a:lnTo>
                  <a:pt x="1572" y="62"/>
                </a:lnTo>
                <a:lnTo>
                  <a:pt x="1560" y="54"/>
                </a:lnTo>
                <a:lnTo>
                  <a:pt x="1545" y="51"/>
                </a:lnTo>
                <a:lnTo>
                  <a:pt x="1543" y="51"/>
                </a:lnTo>
                <a:lnTo>
                  <a:pt x="1541" y="51"/>
                </a:lnTo>
                <a:lnTo>
                  <a:pt x="1537" y="51"/>
                </a:lnTo>
                <a:lnTo>
                  <a:pt x="1364" y="51"/>
                </a:lnTo>
                <a:lnTo>
                  <a:pt x="1322" y="51"/>
                </a:lnTo>
                <a:close/>
                <a:moveTo>
                  <a:pt x="644" y="0"/>
                </a:moveTo>
                <a:lnTo>
                  <a:pt x="712" y="0"/>
                </a:lnTo>
                <a:lnTo>
                  <a:pt x="789" y="0"/>
                </a:lnTo>
                <a:lnTo>
                  <a:pt x="874" y="0"/>
                </a:lnTo>
                <a:lnTo>
                  <a:pt x="966" y="0"/>
                </a:lnTo>
                <a:lnTo>
                  <a:pt x="1294" y="0"/>
                </a:lnTo>
                <a:lnTo>
                  <a:pt x="1422" y="0"/>
                </a:lnTo>
                <a:lnTo>
                  <a:pt x="1560" y="0"/>
                </a:lnTo>
                <a:lnTo>
                  <a:pt x="1584" y="4"/>
                </a:lnTo>
                <a:lnTo>
                  <a:pt x="1606" y="15"/>
                </a:lnTo>
                <a:lnTo>
                  <a:pt x="1623" y="31"/>
                </a:lnTo>
                <a:lnTo>
                  <a:pt x="1634" y="51"/>
                </a:lnTo>
                <a:lnTo>
                  <a:pt x="1638" y="75"/>
                </a:lnTo>
                <a:lnTo>
                  <a:pt x="1638" y="75"/>
                </a:lnTo>
                <a:lnTo>
                  <a:pt x="1638" y="77"/>
                </a:lnTo>
                <a:lnTo>
                  <a:pt x="1638" y="78"/>
                </a:lnTo>
                <a:lnTo>
                  <a:pt x="1638" y="202"/>
                </a:lnTo>
                <a:lnTo>
                  <a:pt x="1638" y="237"/>
                </a:lnTo>
                <a:lnTo>
                  <a:pt x="1638" y="323"/>
                </a:lnTo>
                <a:lnTo>
                  <a:pt x="1638" y="375"/>
                </a:lnTo>
                <a:lnTo>
                  <a:pt x="1638" y="434"/>
                </a:lnTo>
                <a:lnTo>
                  <a:pt x="1638" y="501"/>
                </a:lnTo>
                <a:lnTo>
                  <a:pt x="1638" y="577"/>
                </a:lnTo>
                <a:lnTo>
                  <a:pt x="1638" y="660"/>
                </a:lnTo>
                <a:lnTo>
                  <a:pt x="1638" y="751"/>
                </a:lnTo>
                <a:lnTo>
                  <a:pt x="1638" y="852"/>
                </a:lnTo>
                <a:lnTo>
                  <a:pt x="1638" y="964"/>
                </a:lnTo>
                <a:lnTo>
                  <a:pt x="1786" y="1149"/>
                </a:lnTo>
                <a:lnTo>
                  <a:pt x="1783" y="1173"/>
                </a:lnTo>
                <a:lnTo>
                  <a:pt x="1774" y="1196"/>
                </a:lnTo>
                <a:lnTo>
                  <a:pt x="1759" y="1215"/>
                </a:lnTo>
                <a:lnTo>
                  <a:pt x="1740" y="1230"/>
                </a:lnTo>
                <a:lnTo>
                  <a:pt x="1717" y="1239"/>
                </a:lnTo>
                <a:lnTo>
                  <a:pt x="1693" y="1242"/>
                </a:lnTo>
                <a:lnTo>
                  <a:pt x="1693" y="1242"/>
                </a:lnTo>
                <a:lnTo>
                  <a:pt x="1693" y="1242"/>
                </a:lnTo>
                <a:lnTo>
                  <a:pt x="1692" y="1242"/>
                </a:lnTo>
                <a:lnTo>
                  <a:pt x="1689" y="1242"/>
                </a:lnTo>
                <a:lnTo>
                  <a:pt x="1686" y="1242"/>
                </a:lnTo>
                <a:lnTo>
                  <a:pt x="1681" y="1242"/>
                </a:lnTo>
                <a:lnTo>
                  <a:pt x="1673" y="1242"/>
                </a:lnTo>
                <a:lnTo>
                  <a:pt x="1662" y="1242"/>
                </a:lnTo>
                <a:lnTo>
                  <a:pt x="1650" y="1242"/>
                </a:lnTo>
                <a:lnTo>
                  <a:pt x="1634" y="1242"/>
                </a:lnTo>
                <a:lnTo>
                  <a:pt x="1563" y="1242"/>
                </a:lnTo>
                <a:lnTo>
                  <a:pt x="1531" y="1242"/>
                </a:lnTo>
                <a:lnTo>
                  <a:pt x="1493" y="1242"/>
                </a:lnTo>
                <a:lnTo>
                  <a:pt x="1450" y="1242"/>
                </a:lnTo>
                <a:lnTo>
                  <a:pt x="1402" y="1242"/>
                </a:lnTo>
                <a:lnTo>
                  <a:pt x="1219" y="1242"/>
                </a:lnTo>
                <a:lnTo>
                  <a:pt x="1145" y="1242"/>
                </a:lnTo>
                <a:lnTo>
                  <a:pt x="1063" y="1242"/>
                </a:lnTo>
                <a:lnTo>
                  <a:pt x="973" y="1242"/>
                </a:lnTo>
                <a:lnTo>
                  <a:pt x="875" y="1242"/>
                </a:lnTo>
                <a:lnTo>
                  <a:pt x="767" y="1242"/>
                </a:lnTo>
                <a:lnTo>
                  <a:pt x="652" y="1242"/>
                </a:lnTo>
                <a:lnTo>
                  <a:pt x="527" y="1242"/>
                </a:lnTo>
                <a:lnTo>
                  <a:pt x="393" y="1242"/>
                </a:lnTo>
                <a:lnTo>
                  <a:pt x="249" y="1242"/>
                </a:lnTo>
                <a:lnTo>
                  <a:pt x="94" y="1242"/>
                </a:lnTo>
                <a:lnTo>
                  <a:pt x="69" y="1239"/>
                </a:lnTo>
                <a:lnTo>
                  <a:pt x="47" y="1230"/>
                </a:lnTo>
                <a:lnTo>
                  <a:pt x="28" y="1215"/>
                </a:lnTo>
                <a:lnTo>
                  <a:pt x="14" y="1196"/>
                </a:lnTo>
                <a:lnTo>
                  <a:pt x="4" y="1173"/>
                </a:lnTo>
                <a:lnTo>
                  <a:pt x="0" y="1149"/>
                </a:lnTo>
                <a:lnTo>
                  <a:pt x="0" y="1149"/>
                </a:lnTo>
                <a:lnTo>
                  <a:pt x="2" y="1149"/>
                </a:lnTo>
                <a:lnTo>
                  <a:pt x="2" y="1148"/>
                </a:lnTo>
                <a:lnTo>
                  <a:pt x="4" y="1145"/>
                </a:lnTo>
                <a:lnTo>
                  <a:pt x="7" y="1141"/>
                </a:lnTo>
                <a:lnTo>
                  <a:pt x="12" y="1134"/>
                </a:lnTo>
                <a:lnTo>
                  <a:pt x="19" y="1126"/>
                </a:lnTo>
                <a:lnTo>
                  <a:pt x="28" y="1114"/>
                </a:lnTo>
                <a:lnTo>
                  <a:pt x="41" y="1099"/>
                </a:lnTo>
                <a:lnTo>
                  <a:pt x="55" y="1082"/>
                </a:lnTo>
                <a:lnTo>
                  <a:pt x="74" y="1059"/>
                </a:lnTo>
                <a:lnTo>
                  <a:pt x="96" y="1032"/>
                </a:lnTo>
                <a:lnTo>
                  <a:pt x="121" y="1000"/>
                </a:lnTo>
                <a:lnTo>
                  <a:pt x="151" y="964"/>
                </a:lnTo>
                <a:lnTo>
                  <a:pt x="151" y="75"/>
                </a:lnTo>
                <a:lnTo>
                  <a:pt x="155" y="51"/>
                </a:lnTo>
                <a:lnTo>
                  <a:pt x="165" y="31"/>
                </a:lnTo>
                <a:lnTo>
                  <a:pt x="182" y="15"/>
                </a:lnTo>
                <a:lnTo>
                  <a:pt x="203" y="4"/>
                </a:lnTo>
                <a:lnTo>
                  <a:pt x="227" y="0"/>
                </a:lnTo>
                <a:lnTo>
                  <a:pt x="227" y="0"/>
                </a:lnTo>
                <a:lnTo>
                  <a:pt x="227" y="0"/>
                </a:lnTo>
                <a:lnTo>
                  <a:pt x="234" y="0"/>
                </a:lnTo>
                <a:lnTo>
                  <a:pt x="241" y="0"/>
                </a:lnTo>
                <a:lnTo>
                  <a:pt x="247" y="0"/>
                </a:lnTo>
                <a:lnTo>
                  <a:pt x="258" y="0"/>
                </a:lnTo>
                <a:lnTo>
                  <a:pt x="272" y="0"/>
                </a:lnTo>
                <a:lnTo>
                  <a:pt x="308" y="0"/>
                </a:lnTo>
                <a:lnTo>
                  <a:pt x="332" y="0"/>
                </a:lnTo>
                <a:lnTo>
                  <a:pt x="360" y="0"/>
                </a:lnTo>
                <a:lnTo>
                  <a:pt x="394" y="0"/>
                </a:lnTo>
                <a:lnTo>
                  <a:pt x="431" y="0"/>
                </a:lnTo>
                <a:lnTo>
                  <a:pt x="476" y="0"/>
                </a:lnTo>
                <a:lnTo>
                  <a:pt x="581" y="0"/>
                </a:lnTo>
                <a:lnTo>
                  <a:pt x="644" y="0"/>
                </a:lnTo>
                <a:close/>
              </a:path>
            </a:pathLst>
          </a:custGeom>
          <a:solidFill>
            <a:srgbClr val="FFFFFF"/>
          </a:solidFill>
          <a:ln w="0">
            <a:solidFill>
              <a:schemeClr val="accent2">
                <a:lumMod val="75000"/>
                <a:lumOff val="25000"/>
              </a:schemeClr>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solidFill>
                  <a:srgbClr val="1A1A1A"/>
                </a:solidFill>
              </a:ln>
              <a:solidFill>
                <a:srgbClr val="1A1A1A"/>
              </a:solidFill>
              <a:effectLst/>
              <a:uLnTx/>
              <a:uFillTx/>
              <a:latin typeface="Segoe UI"/>
              <a:ea typeface="+mn-ea"/>
              <a:cs typeface="+mn-cs"/>
            </a:endParaRPr>
          </a:p>
        </p:txBody>
      </p:sp>
      <p:sp>
        <p:nvSpPr>
          <p:cNvPr id="5" name="Oval 4"/>
          <p:cNvSpPr/>
          <p:nvPr/>
        </p:nvSpPr>
        <p:spPr bwMode="auto">
          <a:xfrm>
            <a:off x="2510301" y="2230713"/>
            <a:ext cx="597615" cy="5976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1</a:t>
            </a:r>
          </a:p>
        </p:txBody>
      </p:sp>
      <p:sp>
        <p:nvSpPr>
          <p:cNvPr id="72" name="TextBox 31"/>
          <p:cNvSpPr txBox="1">
            <a:spLocks noChangeArrowheads="1"/>
          </p:cNvSpPr>
          <p:nvPr/>
        </p:nvSpPr>
        <p:spPr bwMode="auto">
          <a:xfrm>
            <a:off x="3164653" y="2230713"/>
            <a:ext cx="2464018" cy="745522"/>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OS &amp; Apps execute in WVD</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a:ea typeface="+mn-ea"/>
                <a:cs typeface="+mn-cs"/>
              </a:rPr>
              <a:t>(Memory/CPU/Disk </a:t>
            </a:r>
            <a:br>
              <a:rPr kumimoji="0" lang="en-US" sz="1568" b="0" i="0" u="none" strike="noStrike" kern="1200" cap="none" spc="0" normalizeH="0" baseline="0" noProof="0" dirty="0">
                <a:ln>
                  <a:noFill/>
                </a:ln>
                <a:solidFill>
                  <a:srgbClr val="1A1A1A"/>
                </a:solidFill>
                <a:effectLst/>
                <a:uLnTx/>
                <a:uFillTx/>
                <a:latin typeface="Segoe UI"/>
                <a:ea typeface="+mn-ea"/>
                <a:cs typeface="+mn-cs"/>
              </a:rPr>
            </a:br>
            <a:r>
              <a:rPr kumimoji="0" lang="en-US" sz="1568" b="0" i="0" u="none" strike="noStrike" kern="1200" cap="none" spc="0" normalizeH="0" baseline="0" noProof="0" dirty="0">
                <a:ln>
                  <a:noFill/>
                </a:ln>
                <a:solidFill>
                  <a:srgbClr val="1A1A1A"/>
                </a:solidFill>
                <a:effectLst/>
                <a:uLnTx/>
                <a:uFillTx/>
                <a:latin typeface="Segoe UI"/>
                <a:ea typeface="+mn-ea"/>
                <a:cs typeface="+mn-cs"/>
              </a:rPr>
              <a:t>space consumed here)...</a:t>
            </a:r>
          </a:p>
        </p:txBody>
      </p:sp>
      <p:pic>
        <p:nvPicPr>
          <p:cNvPr id="73" name="Picture 7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11177" y="3424368"/>
            <a:ext cx="3031373" cy="1803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Cube 11"/>
          <p:cNvSpPr/>
          <p:nvPr/>
        </p:nvSpPr>
        <p:spPr bwMode="auto">
          <a:xfrm>
            <a:off x="4579953" y="3606875"/>
            <a:ext cx="954707" cy="954707"/>
          </a:xfrm>
          <a:prstGeom prst="cub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7" name="Group 4"/>
          <p:cNvGrpSpPr>
            <a:grpSpLocks noChangeAspect="1"/>
          </p:cNvGrpSpPr>
          <p:nvPr/>
        </p:nvGrpSpPr>
        <p:grpSpPr bwMode="auto">
          <a:xfrm>
            <a:off x="5164523" y="3191473"/>
            <a:ext cx="928291" cy="862731"/>
            <a:chOff x="3428" y="1751"/>
            <a:chExt cx="977" cy="908"/>
          </a:xfrm>
          <a:solidFill>
            <a:schemeClr val="tx1"/>
          </a:solidFill>
        </p:grpSpPr>
        <p:sp>
          <p:nvSpPr>
            <p:cNvPr id="10" name="Freeform 6"/>
            <p:cNvSpPr>
              <a:spLocks/>
            </p:cNvSpPr>
            <p:nvPr/>
          </p:nvSpPr>
          <p:spPr bwMode="auto">
            <a:xfrm>
              <a:off x="3428" y="2020"/>
              <a:ext cx="716" cy="639"/>
            </a:xfrm>
            <a:custGeom>
              <a:avLst/>
              <a:gdLst>
                <a:gd name="T0" fmla="*/ 2341 w 2864"/>
                <a:gd name="T1" fmla="*/ 263 h 2557"/>
                <a:gd name="T2" fmla="*/ 2864 w 2864"/>
                <a:gd name="T3" fmla="*/ 788 h 2557"/>
                <a:gd name="T4" fmla="*/ 2695 w 2864"/>
                <a:gd name="T5" fmla="*/ 870 h 2557"/>
                <a:gd name="T6" fmla="*/ 2626 w 2864"/>
                <a:gd name="T7" fmla="*/ 951 h 2557"/>
                <a:gd name="T8" fmla="*/ 2511 w 2864"/>
                <a:gd name="T9" fmla="*/ 941 h 2557"/>
                <a:gd name="T10" fmla="*/ 2479 w 2864"/>
                <a:gd name="T11" fmla="*/ 1111 h 2557"/>
                <a:gd name="T12" fmla="*/ 2359 w 2864"/>
                <a:gd name="T13" fmla="*/ 1105 h 2557"/>
                <a:gd name="T14" fmla="*/ 2283 w 2864"/>
                <a:gd name="T15" fmla="*/ 1183 h 2557"/>
                <a:gd name="T16" fmla="*/ 2212 w 2864"/>
                <a:gd name="T17" fmla="*/ 1265 h 2557"/>
                <a:gd name="T18" fmla="*/ 2089 w 2864"/>
                <a:gd name="T19" fmla="*/ 1265 h 2557"/>
                <a:gd name="T20" fmla="*/ 2077 w 2864"/>
                <a:gd name="T21" fmla="*/ 1425 h 2557"/>
                <a:gd name="T22" fmla="*/ 1954 w 2864"/>
                <a:gd name="T23" fmla="*/ 1425 h 2557"/>
                <a:gd name="T24" fmla="*/ 1881 w 2864"/>
                <a:gd name="T25" fmla="*/ 1502 h 2557"/>
                <a:gd name="T26" fmla="*/ 1688 w 2864"/>
                <a:gd name="T27" fmla="*/ 1582 h 2557"/>
                <a:gd name="T28" fmla="*/ 1670 w 2864"/>
                <a:gd name="T29" fmla="*/ 1686 h 2557"/>
                <a:gd name="T30" fmla="*/ 1478 w 2864"/>
                <a:gd name="T31" fmla="*/ 1741 h 2557"/>
                <a:gd name="T32" fmla="*/ 1465 w 2864"/>
                <a:gd name="T33" fmla="*/ 1901 h 2557"/>
                <a:gd name="T34" fmla="*/ 1340 w 2864"/>
                <a:gd name="T35" fmla="*/ 1901 h 2557"/>
                <a:gd name="T36" fmla="*/ 1268 w 2864"/>
                <a:gd name="T37" fmla="*/ 1954 h 2557"/>
                <a:gd name="T38" fmla="*/ 1255 w 2864"/>
                <a:gd name="T39" fmla="*/ 2060 h 2557"/>
                <a:gd name="T40" fmla="*/ 1065 w 2864"/>
                <a:gd name="T41" fmla="*/ 2111 h 2557"/>
                <a:gd name="T42" fmla="*/ 1050 w 2864"/>
                <a:gd name="T43" fmla="*/ 2211 h 2557"/>
                <a:gd name="T44" fmla="*/ 868 w 2864"/>
                <a:gd name="T45" fmla="*/ 2227 h 2557"/>
                <a:gd name="T46" fmla="*/ 858 w 2864"/>
                <a:gd name="T47" fmla="*/ 2324 h 2557"/>
                <a:gd name="T48" fmla="*/ 791 w 2864"/>
                <a:gd name="T49" fmla="*/ 2376 h 2557"/>
                <a:gd name="T50" fmla="*/ 661 w 2864"/>
                <a:gd name="T51" fmla="*/ 2376 h 2557"/>
                <a:gd name="T52" fmla="*/ 656 w 2864"/>
                <a:gd name="T53" fmla="*/ 2465 h 2557"/>
                <a:gd name="T54" fmla="*/ 651 w 2864"/>
                <a:gd name="T55" fmla="*/ 2557 h 2557"/>
                <a:gd name="T56" fmla="*/ 552 w 2864"/>
                <a:gd name="T57" fmla="*/ 2542 h 2557"/>
                <a:gd name="T58" fmla="*/ 467 w 2864"/>
                <a:gd name="T59" fmla="*/ 2510 h 2557"/>
                <a:gd name="T60" fmla="*/ 394 w 2864"/>
                <a:gd name="T61" fmla="*/ 2465 h 2557"/>
                <a:gd name="T62" fmla="*/ 327 w 2864"/>
                <a:gd name="T63" fmla="*/ 2410 h 2557"/>
                <a:gd name="T64" fmla="*/ 268 w 2864"/>
                <a:gd name="T65" fmla="*/ 2349 h 2557"/>
                <a:gd name="T66" fmla="*/ 212 w 2864"/>
                <a:gd name="T67" fmla="*/ 2285 h 2557"/>
                <a:gd name="T68" fmla="*/ 155 w 2864"/>
                <a:gd name="T69" fmla="*/ 2221 h 2557"/>
                <a:gd name="T70" fmla="*/ 97 w 2864"/>
                <a:gd name="T71" fmla="*/ 2162 h 2557"/>
                <a:gd name="T72" fmla="*/ 34 w 2864"/>
                <a:gd name="T73" fmla="*/ 2110 h 2557"/>
                <a:gd name="T74" fmla="*/ 423 w 2864"/>
                <a:gd name="T75" fmla="*/ 1664 h 2557"/>
                <a:gd name="T76" fmla="*/ 1258 w 2864"/>
                <a:gd name="T77" fmla="*/ 826 h 2557"/>
                <a:gd name="T78" fmla="*/ 2080 w 2864"/>
                <a:gd name="T79" fmla="*/ 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64" h="2557">
                  <a:moveTo>
                    <a:pt x="2080" y="0"/>
                  </a:moveTo>
                  <a:lnTo>
                    <a:pt x="2341" y="263"/>
                  </a:lnTo>
                  <a:lnTo>
                    <a:pt x="2603" y="525"/>
                  </a:lnTo>
                  <a:lnTo>
                    <a:pt x="2864" y="788"/>
                  </a:lnTo>
                  <a:lnTo>
                    <a:pt x="2708" y="788"/>
                  </a:lnTo>
                  <a:lnTo>
                    <a:pt x="2695" y="870"/>
                  </a:lnTo>
                  <a:lnTo>
                    <a:pt x="2680" y="957"/>
                  </a:lnTo>
                  <a:lnTo>
                    <a:pt x="2626" y="951"/>
                  </a:lnTo>
                  <a:lnTo>
                    <a:pt x="2570" y="947"/>
                  </a:lnTo>
                  <a:lnTo>
                    <a:pt x="2511" y="941"/>
                  </a:lnTo>
                  <a:lnTo>
                    <a:pt x="2495" y="1026"/>
                  </a:lnTo>
                  <a:lnTo>
                    <a:pt x="2479" y="1111"/>
                  </a:lnTo>
                  <a:lnTo>
                    <a:pt x="2418" y="1109"/>
                  </a:lnTo>
                  <a:lnTo>
                    <a:pt x="2359" y="1105"/>
                  </a:lnTo>
                  <a:lnTo>
                    <a:pt x="2296" y="1103"/>
                  </a:lnTo>
                  <a:lnTo>
                    <a:pt x="2283" y="1183"/>
                  </a:lnTo>
                  <a:lnTo>
                    <a:pt x="2271" y="1265"/>
                  </a:lnTo>
                  <a:lnTo>
                    <a:pt x="2212" y="1265"/>
                  </a:lnTo>
                  <a:lnTo>
                    <a:pt x="2153" y="1265"/>
                  </a:lnTo>
                  <a:lnTo>
                    <a:pt x="2089" y="1265"/>
                  </a:lnTo>
                  <a:lnTo>
                    <a:pt x="2083" y="1345"/>
                  </a:lnTo>
                  <a:lnTo>
                    <a:pt x="2077" y="1425"/>
                  </a:lnTo>
                  <a:lnTo>
                    <a:pt x="2015" y="1425"/>
                  </a:lnTo>
                  <a:lnTo>
                    <a:pt x="1954" y="1425"/>
                  </a:lnTo>
                  <a:lnTo>
                    <a:pt x="1888" y="1425"/>
                  </a:lnTo>
                  <a:lnTo>
                    <a:pt x="1881" y="1502"/>
                  </a:lnTo>
                  <a:lnTo>
                    <a:pt x="1875" y="1582"/>
                  </a:lnTo>
                  <a:lnTo>
                    <a:pt x="1688" y="1582"/>
                  </a:lnTo>
                  <a:lnTo>
                    <a:pt x="1679" y="1634"/>
                  </a:lnTo>
                  <a:lnTo>
                    <a:pt x="1670" y="1686"/>
                  </a:lnTo>
                  <a:lnTo>
                    <a:pt x="1662" y="1741"/>
                  </a:lnTo>
                  <a:lnTo>
                    <a:pt x="1478" y="1741"/>
                  </a:lnTo>
                  <a:lnTo>
                    <a:pt x="1472" y="1821"/>
                  </a:lnTo>
                  <a:lnTo>
                    <a:pt x="1465" y="1901"/>
                  </a:lnTo>
                  <a:lnTo>
                    <a:pt x="1401" y="1901"/>
                  </a:lnTo>
                  <a:lnTo>
                    <a:pt x="1340" y="1901"/>
                  </a:lnTo>
                  <a:lnTo>
                    <a:pt x="1274" y="1901"/>
                  </a:lnTo>
                  <a:lnTo>
                    <a:pt x="1268" y="1954"/>
                  </a:lnTo>
                  <a:lnTo>
                    <a:pt x="1263" y="2006"/>
                  </a:lnTo>
                  <a:lnTo>
                    <a:pt x="1255" y="2060"/>
                  </a:lnTo>
                  <a:lnTo>
                    <a:pt x="1073" y="2060"/>
                  </a:lnTo>
                  <a:lnTo>
                    <a:pt x="1065" y="2111"/>
                  </a:lnTo>
                  <a:lnTo>
                    <a:pt x="1057" y="2159"/>
                  </a:lnTo>
                  <a:lnTo>
                    <a:pt x="1050" y="2211"/>
                  </a:lnTo>
                  <a:lnTo>
                    <a:pt x="958" y="2220"/>
                  </a:lnTo>
                  <a:lnTo>
                    <a:pt x="868" y="2227"/>
                  </a:lnTo>
                  <a:lnTo>
                    <a:pt x="863" y="2277"/>
                  </a:lnTo>
                  <a:lnTo>
                    <a:pt x="858" y="2324"/>
                  </a:lnTo>
                  <a:lnTo>
                    <a:pt x="854" y="2376"/>
                  </a:lnTo>
                  <a:lnTo>
                    <a:pt x="791" y="2376"/>
                  </a:lnTo>
                  <a:lnTo>
                    <a:pt x="727" y="2376"/>
                  </a:lnTo>
                  <a:lnTo>
                    <a:pt x="661" y="2376"/>
                  </a:lnTo>
                  <a:lnTo>
                    <a:pt x="659" y="2421"/>
                  </a:lnTo>
                  <a:lnTo>
                    <a:pt x="656" y="2465"/>
                  </a:lnTo>
                  <a:lnTo>
                    <a:pt x="653" y="2510"/>
                  </a:lnTo>
                  <a:lnTo>
                    <a:pt x="651" y="2557"/>
                  </a:lnTo>
                  <a:lnTo>
                    <a:pt x="600" y="2552"/>
                  </a:lnTo>
                  <a:lnTo>
                    <a:pt x="552" y="2542"/>
                  </a:lnTo>
                  <a:lnTo>
                    <a:pt x="507" y="2527"/>
                  </a:lnTo>
                  <a:lnTo>
                    <a:pt x="467" y="2510"/>
                  </a:lnTo>
                  <a:lnTo>
                    <a:pt x="429" y="2490"/>
                  </a:lnTo>
                  <a:lnTo>
                    <a:pt x="394" y="2465"/>
                  </a:lnTo>
                  <a:lnTo>
                    <a:pt x="359" y="2439"/>
                  </a:lnTo>
                  <a:lnTo>
                    <a:pt x="327" y="2410"/>
                  </a:lnTo>
                  <a:lnTo>
                    <a:pt x="298" y="2380"/>
                  </a:lnTo>
                  <a:lnTo>
                    <a:pt x="268" y="2349"/>
                  </a:lnTo>
                  <a:lnTo>
                    <a:pt x="239" y="2317"/>
                  </a:lnTo>
                  <a:lnTo>
                    <a:pt x="212" y="2285"/>
                  </a:lnTo>
                  <a:lnTo>
                    <a:pt x="184" y="2252"/>
                  </a:lnTo>
                  <a:lnTo>
                    <a:pt x="155" y="2221"/>
                  </a:lnTo>
                  <a:lnTo>
                    <a:pt x="127" y="2190"/>
                  </a:lnTo>
                  <a:lnTo>
                    <a:pt x="97" y="2162"/>
                  </a:lnTo>
                  <a:lnTo>
                    <a:pt x="66" y="2135"/>
                  </a:lnTo>
                  <a:lnTo>
                    <a:pt x="34" y="2110"/>
                  </a:lnTo>
                  <a:lnTo>
                    <a:pt x="0" y="2087"/>
                  </a:lnTo>
                  <a:lnTo>
                    <a:pt x="423" y="1664"/>
                  </a:lnTo>
                  <a:lnTo>
                    <a:pt x="842" y="1242"/>
                  </a:lnTo>
                  <a:lnTo>
                    <a:pt x="1258" y="826"/>
                  </a:lnTo>
                  <a:lnTo>
                    <a:pt x="1670" y="412"/>
                  </a:lnTo>
                  <a:lnTo>
                    <a:pt x="208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7"/>
            <p:cNvSpPr>
              <a:spLocks noEditPoints="1"/>
            </p:cNvSpPr>
            <p:nvPr/>
          </p:nvSpPr>
          <p:spPr bwMode="auto">
            <a:xfrm>
              <a:off x="3963" y="1751"/>
              <a:ext cx="442" cy="434"/>
            </a:xfrm>
            <a:custGeom>
              <a:avLst/>
              <a:gdLst>
                <a:gd name="T0" fmla="*/ 548 w 1765"/>
                <a:gd name="T1" fmla="*/ 522 h 1735"/>
                <a:gd name="T2" fmla="*/ 372 w 1765"/>
                <a:gd name="T3" fmla="*/ 696 h 1735"/>
                <a:gd name="T4" fmla="*/ 452 w 1765"/>
                <a:gd name="T5" fmla="*/ 949 h 1735"/>
                <a:gd name="T6" fmla="*/ 786 w 1765"/>
                <a:gd name="T7" fmla="*/ 1285 h 1735"/>
                <a:gd name="T8" fmla="*/ 1029 w 1765"/>
                <a:gd name="T9" fmla="*/ 1381 h 1735"/>
                <a:gd name="T10" fmla="*/ 1178 w 1765"/>
                <a:gd name="T11" fmla="*/ 1245 h 1735"/>
                <a:gd name="T12" fmla="*/ 1316 w 1765"/>
                <a:gd name="T13" fmla="*/ 1120 h 1735"/>
                <a:gd name="T14" fmla="*/ 1036 w 1765"/>
                <a:gd name="T15" fmla="*/ 840 h 1735"/>
                <a:gd name="T16" fmla="*/ 765 w 1765"/>
                <a:gd name="T17" fmla="*/ 568 h 1735"/>
                <a:gd name="T18" fmla="*/ 839 w 1765"/>
                <a:gd name="T19" fmla="*/ 0 h 1735"/>
                <a:gd name="T20" fmla="*/ 862 w 1765"/>
                <a:gd name="T21" fmla="*/ 7 h 1735"/>
                <a:gd name="T22" fmla="*/ 884 w 1765"/>
                <a:gd name="T23" fmla="*/ 36 h 1735"/>
                <a:gd name="T24" fmla="*/ 903 w 1765"/>
                <a:gd name="T25" fmla="*/ 74 h 1735"/>
                <a:gd name="T26" fmla="*/ 913 w 1765"/>
                <a:gd name="T27" fmla="*/ 109 h 1735"/>
                <a:gd name="T28" fmla="*/ 909 w 1765"/>
                <a:gd name="T29" fmla="*/ 136 h 1735"/>
                <a:gd name="T30" fmla="*/ 884 w 1765"/>
                <a:gd name="T31" fmla="*/ 191 h 1735"/>
                <a:gd name="T32" fmla="*/ 882 w 1765"/>
                <a:gd name="T33" fmla="*/ 237 h 1735"/>
                <a:gd name="T34" fmla="*/ 897 w 1765"/>
                <a:gd name="T35" fmla="*/ 278 h 1735"/>
                <a:gd name="T36" fmla="*/ 926 w 1765"/>
                <a:gd name="T37" fmla="*/ 316 h 1735"/>
                <a:gd name="T38" fmla="*/ 963 w 1765"/>
                <a:gd name="T39" fmla="*/ 354 h 1735"/>
                <a:gd name="T40" fmla="*/ 1185 w 1765"/>
                <a:gd name="T41" fmla="*/ 573 h 1735"/>
                <a:gd name="T42" fmla="*/ 1409 w 1765"/>
                <a:gd name="T43" fmla="*/ 791 h 1735"/>
                <a:gd name="T44" fmla="*/ 1449 w 1765"/>
                <a:gd name="T45" fmla="*/ 814 h 1735"/>
                <a:gd name="T46" fmla="*/ 1497 w 1765"/>
                <a:gd name="T47" fmla="*/ 830 h 1735"/>
                <a:gd name="T48" fmla="*/ 1546 w 1765"/>
                <a:gd name="T49" fmla="*/ 832 h 1735"/>
                <a:gd name="T50" fmla="*/ 1594 w 1765"/>
                <a:gd name="T51" fmla="*/ 818 h 1735"/>
                <a:gd name="T52" fmla="*/ 1644 w 1765"/>
                <a:gd name="T53" fmla="*/ 814 h 1735"/>
                <a:gd name="T54" fmla="*/ 1686 w 1765"/>
                <a:gd name="T55" fmla="*/ 826 h 1735"/>
                <a:gd name="T56" fmla="*/ 1720 w 1765"/>
                <a:gd name="T57" fmla="*/ 855 h 1735"/>
                <a:gd name="T58" fmla="*/ 1751 w 1765"/>
                <a:gd name="T59" fmla="*/ 896 h 1735"/>
                <a:gd name="T60" fmla="*/ 1565 w 1765"/>
                <a:gd name="T61" fmla="*/ 1126 h 1735"/>
                <a:gd name="T62" fmla="*/ 1168 w 1765"/>
                <a:gd name="T63" fmla="*/ 1524 h 1735"/>
                <a:gd name="T64" fmla="*/ 955 w 1765"/>
                <a:gd name="T65" fmla="*/ 1728 h 1735"/>
                <a:gd name="T66" fmla="*/ 919 w 1765"/>
                <a:gd name="T67" fmla="*/ 1735 h 1735"/>
                <a:gd name="T68" fmla="*/ 875 w 1765"/>
                <a:gd name="T69" fmla="*/ 1733 h 1735"/>
                <a:gd name="T70" fmla="*/ 837 w 1765"/>
                <a:gd name="T71" fmla="*/ 1721 h 1735"/>
                <a:gd name="T72" fmla="*/ 552 w 1765"/>
                <a:gd name="T73" fmla="*/ 1448 h 1735"/>
                <a:gd name="T74" fmla="*/ 20 w 1765"/>
                <a:gd name="T75" fmla="*/ 909 h 1735"/>
                <a:gd name="T76" fmla="*/ 5 w 1765"/>
                <a:gd name="T77" fmla="*/ 877 h 1735"/>
                <a:gd name="T78" fmla="*/ 0 w 1765"/>
                <a:gd name="T79" fmla="*/ 832 h 1735"/>
                <a:gd name="T80" fmla="*/ 5 w 1765"/>
                <a:gd name="T81" fmla="*/ 786 h 1735"/>
                <a:gd name="T82" fmla="*/ 20 w 1765"/>
                <a:gd name="T83" fmla="*/ 753 h 1735"/>
                <a:gd name="T84" fmla="*/ 378 w 1765"/>
                <a:gd name="T85" fmla="*/ 387 h 1735"/>
                <a:gd name="T86" fmla="*/ 744 w 1765"/>
                <a:gd name="T87" fmla="*/ 30 h 1735"/>
                <a:gd name="T88" fmla="*/ 772 w 1765"/>
                <a:gd name="T89" fmla="*/ 13 h 1735"/>
                <a:gd name="T90" fmla="*/ 806 w 1765"/>
                <a:gd name="T91" fmla="*/ 3 h 1735"/>
                <a:gd name="T92" fmla="*/ 839 w 1765"/>
                <a:gd name="T93" fmla="*/ 0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5" h="1735">
                  <a:moveTo>
                    <a:pt x="633" y="437"/>
                  </a:moveTo>
                  <a:lnTo>
                    <a:pt x="548" y="522"/>
                  </a:lnTo>
                  <a:lnTo>
                    <a:pt x="460" y="609"/>
                  </a:lnTo>
                  <a:lnTo>
                    <a:pt x="372" y="696"/>
                  </a:lnTo>
                  <a:lnTo>
                    <a:pt x="286" y="783"/>
                  </a:lnTo>
                  <a:lnTo>
                    <a:pt x="452" y="949"/>
                  </a:lnTo>
                  <a:lnTo>
                    <a:pt x="620" y="1117"/>
                  </a:lnTo>
                  <a:lnTo>
                    <a:pt x="786" y="1285"/>
                  </a:lnTo>
                  <a:lnTo>
                    <a:pt x="952" y="1452"/>
                  </a:lnTo>
                  <a:lnTo>
                    <a:pt x="1029" y="1381"/>
                  </a:lnTo>
                  <a:lnTo>
                    <a:pt x="1105" y="1311"/>
                  </a:lnTo>
                  <a:lnTo>
                    <a:pt x="1178" y="1245"/>
                  </a:lnTo>
                  <a:lnTo>
                    <a:pt x="1248" y="1181"/>
                  </a:lnTo>
                  <a:lnTo>
                    <a:pt x="1316" y="1120"/>
                  </a:lnTo>
                  <a:lnTo>
                    <a:pt x="1175" y="979"/>
                  </a:lnTo>
                  <a:lnTo>
                    <a:pt x="1036" y="840"/>
                  </a:lnTo>
                  <a:lnTo>
                    <a:pt x="899" y="703"/>
                  </a:lnTo>
                  <a:lnTo>
                    <a:pt x="765" y="568"/>
                  </a:lnTo>
                  <a:lnTo>
                    <a:pt x="633" y="437"/>
                  </a:lnTo>
                  <a:close/>
                  <a:moveTo>
                    <a:pt x="839" y="0"/>
                  </a:moveTo>
                  <a:lnTo>
                    <a:pt x="853" y="3"/>
                  </a:lnTo>
                  <a:lnTo>
                    <a:pt x="862" y="7"/>
                  </a:lnTo>
                  <a:lnTo>
                    <a:pt x="874" y="20"/>
                  </a:lnTo>
                  <a:lnTo>
                    <a:pt x="884" y="36"/>
                  </a:lnTo>
                  <a:lnTo>
                    <a:pt x="895" y="55"/>
                  </a:lnTo>
                  <a:lnTo>
                    <a:pt x="903" y="74"/>
                  </a:lnTo>
                  <a:lnTo>
                    <a:pt x="909" y="91"/>
                  </a:lnTo>
                  <a:lnTo>
                    <a:pt x="913" y="109"/>
                  </a:lnTo>
                  <a:lnTo>
                    <a:pt x="913" y="125"/>
                  </a:lnTo>
                  <a:lnTo>
                    <a:pt x="909" y="136"/>
                  </a:lnTo>
                  <a:lnTo>
                    <a:pt x="894" y="165"/>
                  </a:lnTo>
                  <a:lnTo>
                    <a:pt x="884" y="191"/>
                  </a:lnTo>
                  <a:lnTo>
                    <a:pt x="881" y="216"/>
                  </a:lnTo>
                  <a:lnTo>
                    <a:pt x="882" y="237"/>
                  </a:lnTo>
                  <a:lnTo>
                    <a:pt x="888" y="258"/>
                  </a:lnTo>
                  <a:lnTo>
                    <a:pt x="897" y="278"/>
                  </a:lnTo>
                  <a:lnTo>
                    <a:pt x="910" y="297"/>
                  </a:lnTo>
                  <a:lnTo>
                    <a:pt x="926" y="316"/>
                  </a:lnTo>
                  <a:lnTo>
                    <a:pt x="944" y="335"/>
                  </a:lnTo>
                  <a:lnTo>
                    <a:pt x="963" y="354"/>
                  </a:lnTo>
                  <a:lnTo>
                    <a:pt x="1075" y="463"/>
                  </a:lnTo>
                  <a:lnTo>
                    <a:pt x="1185" y="573"/>
                  </a:lnTo>
                  <a:lnTo>
                    <a:pt x="1296" y="683"/>
                  </a:lnTo>
                  <a:lnTo>
                    <a:pt x="1409" y="791"/>
                  </a:lnTo>
                  <a:lnTo>
                    <a:pt x="1427" y="804"/>
                  </a:lnTo>
                  <a:lnTo>
                    <a:pt x="1449" y="814"/>
                  </a:lnTo>
                  <a:lnTo>
                    <a:pt x="1472" y="824"/>
                  </a:lnTo>
                  <a:lnTo>
                    <a:pt x="1497" y="830"/>
                  </a:lnTo>
                  <a:lnTo>
                    <a:pt x="1522" y="833"/>
                  </a:lnTo>
                  <a:lnTo>
                    <a:pt x="1546" y="832"/>
                  </a:lnTo>
                  <a:lnTo>
                    <a:pt x="1566" y="827"/>
                  </a:lnTo>
                  <a:lnTo>
                    <a:pt x="1594" y="818"/>
                  </a:lnTo>
                  <a:lnTo>
                    <a:pt x="1620" y="814"/>
                  </a:lnTo>
                  <a:lnTo>
                    <a:pt x="1644" y="814"/>
                  </a:lnTo>
                  <a:lnTo>
                    <a:pt x="1665" y="818"/>
                  </a:lnTo>
                  <a:lnTo>
                    <a:pt x="1686" y="826"/>
                  </a:lnTo>
                  <a:lnTo>
                    <a:pt x="1703" y="838"/>
                  </a:lnTo>
                  <a:lnTo>
                    <a:pt x="1720" y="855"/>
                  </a:lnTo>
                  <a:lnTo>
                    <a:pt x="1735" y="874"/>
                  </a:lnTo>
                  <a:lnTo>
                    <a:pt x="1751" y="896"/>
                  </a:lnTo>
                  <a:lnTo>
                    <a:pt x="1765" y="922"/>
                  </a:lnTo>
                  <a:lnTo>
                    <a:pt x="1565" y="1126"/>
                  </a:lnTo>
                  <a:lnTo>
                    <a:pt x="1366" y="1327"/>
                  </a:lnTo>
                  <a:lnTo>
                    <a:pt x="1168" y="1524"/>
                  </a:lnTo>
                  <a:lnTo>
                    <a:pt x="967" y="1721"/>
                  </a:lnTo>
                  <a:lnTo>
                    <a:pt x="955" y="1728"/>
                  </a:lnTo>
                  <a:lnTo>
                    <a:pt x="939" y="1733"/>
                  </a:lnTo>
                  <a:lnTo>
                    <a:pt x="919" y="1735"/>
                  </a:lnTo>
                  <a:lnTo>
                    <a:pt x="897" y="1735"/>
                  </a:lnTo>
                  <a:lnTo>
                    <a:pt x="875" y="1733"/>
                  </a:lnTo>
                  <a:lnTo>
                    <a:pt x="855" y="1728"/>
                  </a:lnTo>
                  <a:lnTo>
                    <a:pt x="837" y="1721"/>
                  </a:lnTo>
                  <a:lnTo>
                    <a:pt x="824" y="1711"/>
                  </a:lnTo>
                  <a:lnTo>
                    <a:pt x="552" y="1448"/>
                  </a:lnTo>
                  <a:lnTo>
                    <a:pt x="284" y="1181"/>
                  </a:lnTo>
                  <a:lnTo>
                    <a:pt x="20" y="909"/>
                  </a:lnTo>
                  <a:lnTo>
                    <a:pt x="11" y="896"/>
                  </a:lnTo>
                  <a:lnTo>
                    <a:pt x="5" y="877"/>
                  </a:lnTo>
                  <a:lnTo>
                    <a:pt x="1" y="856"/>
                  </a:lnTo>
                  <a:lnTo>
                    <a:pt x="0" y="832"/>
                  </a:lnTo>
                  <a:lnTo>
                    <a:pt x="1" y="809"/>
                  </a:lnTo>
                  <a:lnTo>
                    <a:pt x="5" y="786"/>
                  </a:lnTo>
                  <a:lnTo>
                    <a:pt x="12" y="767"/>
                  </a:lnTo>
                  <a:lnTo>
                    <a:pt x="20" y="753"/>
                  </a:lnTo>
                  <a:lnTo>
                    <a:pt x="198" y="570"/>
                  </a:lnTo>
                  <a:lnTo>
                    <a:pt x="378" y="387"/>
                  </a:lnTo>
                  <a:lnTo>
                    <a:pt x="561" y="207"/>
                  </a:lnTo>
                  <a:lnTo>
                    <a:pt x="744" y="30"/>
                  </a:lnTo>
                  <a:lnTo>
                    <a:pt x="756" y="20"/>
                  </a:lnTo>
                  <a:lnTo>
                    <a:pt x="772" y="13"/>
                  </a:lnTo>
                  <a:lnTo>
                    <a:pt x="788" y="7"/>
                  </a:lnTo>
                  <a:lnTo>
                    <a:pt x="806" y="3"/>
                  </a:lnTo>
                  <a:lnTo>
                    <a:pt x="824" y="0"/>
                  </a:lnTo>
                  <a:lnTo>
                    <a:pt x="839"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 name="Flowchart: Data 13"/>
          <p:cNvSpPr/>
          <p:nvPr/>
        </p:nvSpPr>
        <p:spPr bwMode="auto">
          <a:xfrm rot="16200000" flipV="1">
            <a:off x="5279689"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84" name="Flowchart: Data 83"/>
          <p:cNvSpPr/>
          <p:nvPr/>
        </p:nvSpPr>
        <p:spPr bwMode="auto">
          <a:xfrm rot="16200000" flipV="1">
            <a:off x="5821367"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85" name="Flowchart: Data 84"/>
          <p:cNvSpPr/>
          <p:nvPr/>
        </p:nvSpPr>
        <p:spPr bwMode="auto">
          <a:xfrm rot="16200000" flipV="1">
            <a:off x="6363045"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5" name="Flowchart: Data 114"/>
          <p:cNvSpPr/>
          <p:nvPr/>
        </p:nvSpPr>
        <p:spPr bwMode="auto">
          <a:xfrm rot="16200000" flipV="1">
            <a:off x="6904723"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6" name="Flowchart: Data 115"/>
          <p:cNvSpPr/>
          <p:nvPr/>
        </p:nvSpPr>
        <p:spPr bwMode="auto">
          <a:xfrm rot="16200000" flipV="1">
            <a:off x="7446402"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7" name="Flowchart: Data 116"/>
          <p:cNvSpPr/>
          <p:nvPr/>
        </p:nvSpPr>
        <p:spPr bwMode="auto">
          <a:xfrm rot="16200000" flipV="1">
            <a:off x="7988082"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grpSp>
        <p:nvGrpSpPr>
          <p:cNvPr id="24" name="Group 23"/>
          <p:cNvGrpSpPr/>
          <p:nvPr/>
        </p:nvGrpSpPr>
        <p:grpSpPr>
          <a:xfrm>
            <a:off x="7634613" y="4400050"/>
            <a:ext cx="4336248" cy="1576953"/>
            <a:chOff x="7787702" y="4487784"/>
            <a:chExt cx="4423199" cy="1608574"/>
          </a:xfrm>
        </p:grpSpPr>
        <p:sp>
          <p:nvSpPr>
            <p:cNvPr id="122" name="Oval 121"/>
            <p:cNvSpPr/>
            <p:nvPr/>
          </p:nvSpPr>
          <p:spPr bwMode="auto">
            <a:xfrm>
              <a:off x="7787702" y="5335887"/>
              <a:ext cx="609599" cy="60959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2</a:t>
              </a:r>
            </a:p>
          </p:txBody>
        </p:sp>
        <p:sp>
          <p:nvSpPr>
            <p:cNvPr id="123" name="TextBox 31"/>
            <p:cNvSpPr txBox="1">
              <a:spLocks noChangeArrowheads="1"/>
            </p:cNvSpPr>
            <p:nvPr/>
          </p:nvSpPr>
          <p:spPr bwMode="auto">
            <a:xfrm>
              <a:off x="8455174" y="5335887"/>
              <a:ext cx="3755727" cy="760471"/>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Desktop or Application interface is sent over HTTPS internet connection</a:t>
              </a:r>
            </a:p>
          </p:txBody>
        </p:sp>
        <p:cxnSp>
          <p:nvCxnSpPr>
            <p:cNvPr id="20" name="Straight Arrow Connector 19"/>
            <p:cNvCxnSpPr>
              <a:endCxn id="116" idx="2"/>
            </p:cNvCxnSpPr>
            <p:nvPr/>
          </p:nvCxnSpPr>
          <p:spPr>
            <a:xfrm flipH="1" flipV="1">
              <a:off x="8076494" y="4487784"/>
              <a:ext cx="0" cy="844190"/>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86722" name="Picture 2" descr="Image result for azure jpg logo">
            <a:extLst>
              <a:ext uri="{FF2B5EF4-FFF2-40B4-BE49-F238E27FC236}">
                <a16:creationId xmlns:a16="http://schemas.microsoft.com/office/drawing/2014/main" id="{390EFF39-300C-4DCD-952A-A36A1658CF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78697" y="1419317"/>
            <a:ext cx="1786522" cy="62528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84145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fade">
                                      <p:cBhvr>
                                        <p:cTn id="24" dur="500"/>
                                        <p:tgtEl>
                                          <p:spTgt spid="1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4" grpId="0" animBg="1"/>
      <p:bldP spid="84" grpId="0" animBg="1"/>
      <p:bldP spid="85" grpId="0" animBg="1"/>
      <p:bldP spid="115" grpId="0" animBg="1"/>
      <p:bldP spid="116" grpId="0" animBg="1"/>
      <p:bldP spid="1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7444-0CE7-4A65-813F-80B702F116E8}"/>
              </a:ext>
            </a:extLst>
          </p:cNvPr>
          <p:cNvSpPr>
            <a:spLocks noGrp="1"/>
          </p:cNvSpPr>
          <p:nvPr>
            <p:ph type="title"/>
          </p:nvPr>
        </p:nvSpPr>
        <p:spPr>
          <a:xfrm>
            <a:off x="311172" y="285983"/>
            <a:ext cx="11018520" cy="553998"/>
          </a:xfrm>
        </p:spPr>
        <p:txBody>
          <a:bodyPr/>
          <a:lstStyle/>
          <a:p>
            <a:r>
              <a:rPr lang="en-US" dirty="0"/>
              <a:t>The Technical Innovations in WVD</a:t>
            </a:r>
          </a:p>
        </p:txBody>
      </p:sp>
      <p:cxnSp>
        <p:nvCxnSpPr>
          <p:cNvPr id="5" name="Straight Connector 4">
            <a:extLst>
              <a:ext uri="{FF2B5EF4-FFF2-40B4-BE49-F238E27FC236}">
                <a16:creationId xmlns:a16="http://schemas.microsoft.com/office/drawing/2014/main" id="{2E55D50D-1F94-4B9F-B223-4695E3800D88}"/>
              </a:ext>
            </a:extLst>
          </p:cNvPr>
          <p:cNvCxnSpPr/>
          <p:nvPr/>
        </p:nvCxnSpPr>
        <p:spPr>
          <a:xfrm>
            <a:off x="5424852" y="1600200"/>
            <a:ext cx="0" cy="1951893"/>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ADCE28-5142-42B6-96FB-03FAB5519A97}"/>
              </a:ext>
            </a:extLst>
          </p:cNvPr>
          <p:cNvCxnSpPr/>
          <p:nvPr/>
        </p:nvCxnSpPr>
        <p:spPr>
          <a:xfrm>
            <a:off x="5468817" y="3596056"/>
            <a:ext cx="2409092" cy="1433146"/>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755921-AD44-49E3-9E25-5BD90612D2FC}"/>
              </a:ext>
            </a:extLst>
          </p:cNvPr>
          <p:cNvCxnSpPr/>
          <p:nvPr/>
        </p:nvCxnSpPr>
        <p:spPr>
          <a:xfrm flipH="1">
            <a:off x="3121264" y="3604848"/>
            <a:ext cx="2259623" cy="1441939"/>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1AB595F-8C8E-48C2-AF8C-362D24C1D0F7}"/>
              </a:ext>
            </a:extLst>
          </p:cNvPr>
          <p:cNvSpPr/>
          <p:nvPr/>
        </p:nvSpPr>
        <p:spPr>
          <a:xfrm>
            <a:off x="4742119" y="3928908"/>
            <a:ext cx="1457923" cy="907171"/>
          </a:xfrm>
          <a:prstGeom prst="rect">
            <a:avLst/>
          </a:prstGeom>
        </p:spPr>
        <p:txBody>
          <a:bodyPr wrap="square">
            <a:spAutoFit/>
          </a:bodyPr>
          <a:lstStyle/>
          <a:p>
            <a:pPr algn="ctr"/>
            <a:r>
              <a:rPr lang="en-US" b="1" dirty="0"/>
              <a:t>Multi-user Windows 10</a:t>
            </a:r>
          </a:p>
        </p:txBody>
      </p:sp>
      <p:sp>
        <p:nvSpPr>
          <p:cNvPr id="11" name="Rectangle 10">
            <a:extLst>
              <a:ext uri="{FF2B5EF4-FFF2-40B4-BE49-F238E27FC236}">
                <a16:creationId xmlns:a16="http://schemas.microsoft.com/office/drawing/2014/main" id="{B71361E9-2F7F-4EC0-9C32-DD7C257DC91B}"/>
              </a:ext>
            </a:extLst>
          </p:cNvPr>
          <p:cNvSpPr/>
          <p:nvPr/>
        </p:nvSpPr>
        <p:spPr>
          <a:xfrm>
            <a:off x="3398781" y="2714710"/>
            <a:ext cx="2184332" cy="907171"/>
          </a:xfrm>
          <a:prstGeom prst="rect">
            <a:avLst/>
          </a:prstGeom>
        </p:spPr>
        <p:txBody>
          <a:bodyPr wrap="square">
            <a:spAutoFit/>
          </a:bodyPr>
          <a:lstStyle/>
          <a:p>
            <a:pPr algn="ctr"/>
            <a:r>
              <a:rPr lang="en-US" b="1" dirty="0"/>
              <a:t>PaaS Services to Supplant Server Farms</a:t>
            </a:r>
          </a:p>
        </p:txBody>
      </p:sp>
      <p:sp>
        <p:nvSpPr>
          <p:cNvPr id="12" name="Rectangle 11">
            <a:extLst>
              <a:ext uri="{FF2B5EF4-FFF2-40B4-BE49-F238E27FC236}">
                <a16:creationId xmlns:a16="http://schemas.microsoft.com/office/drawing/2014/main" id="{FE447E43-CF5F-457D-A12C-6A7004DD947E}"/>
              </a:ext>
            </a:extLst>
          </p:cNvPr>
          <p:cNvSpPr/>
          <p:nvPr/>
        </p:nvSpPr>
        <p:spPr>
          <a:xfrm>
            <a:off x="5438040" y="2724052"/>
            <a:ext cx="1553007" cy="907171"/>
          </a:xfrm>
          <a:prstGeom prst="rect">
            <a:avLst/>
          </a:prstGeom>
        </p:spPr>
        <p:txBody>
          <a:bodyPr wrap="square">
            <a:spAutoFit/>
          </a:bodyPr>
          <a:lstStyle/>
          <a:p>
            <a:pPr algn="ctr"/>
            <a:r>
              <a:rPr lang="en-US" b="1" dirty="0"/>
              <a:t>HTML5 and New Full Clients</a:t>
            </a:r>
          </a:p>
        </p:txBody>
      </p:sp>
      <p:sp>
        <p:nvSpPr>
          <p:cNvPr id="13" name="Rectangle 12">
            <a:extLst>
              <a:ext uri="{FF2B5EF4-FFF2-40B4-BE49-F238E27FC236}">
                <a16:creationId xmlns:a16="http://schemas.microsoft.com/office/drawing/2014/main" id="{516B6F49-DE0E-4BFE-B368-EF9B7A9CD41F}"/>
              </a:ext>
            </a:extLst>
          </p:cNvPr>
          <p:cNvSpPr/>
          <p:nvPr/>
        </p:nvSpPr>
        <p:spPr>
          <a:xfrm>
            <a:off x="9367291" y="5257616"/>
            <a:ext cx="2560576" cy="635559"/>
          </a:xfrm>
          <a:prstGeom prst="rect">
            <a:avLst/>
          </a:prstGeom>
        </p:spPr>
        <p:txBody>
          <a:bodyPr wrap="square">
            <a:spAutoFit/>
          </a:bodyPr>
          <a:lstStyle/>
          <a:p>
            <a:pPr algn="ctr"/>
            <a:r>
              <a:rPr lang="en-US" b="1" dirty="0"/>
              <a:t>Profile Management Solution (FSLogix)</a:t>
            </a:r>
          </a:p>
        </p:txBody>
      </p:sp>
      <p:pic>
        <p:nvPicPr>
          <p:cNvPr id="15" name="Picture 14">
            <a:extLst>
              <a:ext uri="{FF2B5EF4-FFF2-40B4-BE49-F238E27FC236}">
                <a16:creationId xmlns:a16="http://schemas.microsoft.com/office/drawing/2014/main" id="{55985AD3-DFAC-489F-9B26-F34AC98FCB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98398" y="5090747"/>
            <a:ext cx="4523276" cy="1604856"/>
          </a:xfrm>
          <a:prstGeom prst="rect">
            <a:avLst/>
          </a:prstGeom>
        </p:spPr>
      </p:pic>
      <p:pic>
        <p:nvPicPr>
          <p:cNvPr id="16" name="Picture 15">
            <a:extLst>
              <a:ext uri="{FF2B5EF4-FFF2-40B4-BE49-F238E27FC236}">
                <a16:creationId xmlns:a16="http://schemas.microsoft.com/office/drawing/2014/main" id="{627B1DB5-5A0E-46BC-BA2F-C6F981348C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21264" y="5081797"/>
            <a:ext cx="4798556" cy="1710255"/>
          </a:xfrm>
          <a:prstGeom prst="rect">
            <a:avLst/>
          </a:prstGeom>
        </p:spPr>
      </p:pic>
      <p:pic>
        <p:nvPicPr>
          <p:cNvPr id="17" name="Picture 16">
            <a:extLst>
              <a:ext uri="{FF2B5EF4-FFF2-40B4-BE49-F238E27FC236}">
                <a16:creationId xmlns:a16="http://schemas.microsoft.com/office/drawing/2014/main" id="{FD6B9FB3-0336-4B3D-BBE1-A2A8EFC401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6272" y="1489431"/>
            <a:ext cx="1530804" cy="2571750"/>
          </a:xfrm>
          <a:prstGeom prst="rect">
            <a:avLst/>
          </a:prstGeom>
        </p:spPr>
      </p:pic>
      <p:pic>
        <p:nvPicPr>
          <p:cNvPr id="18" name="Picture 17">
            <a:extLst>
              <a:ext uri="{FF2B5EF4-FFF2-40B4-BE49-F238E27FC236}">
                <a16:creationId xmlns:a16="http://schemas.microsoft.com/office/drawing/2014/main" id="{75400704-E5D4-4EF2-8E33-878C7C5C8B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31677" y="583904"/>
            <a:ext cx="3249850" cy="2032592"/>
          </a:xfrm>
          <a:prstGeom prst="rect">
            <a:avLst/>
          </a:prstGeom>
        </p:spPr>
      </p:pic>
      <p:pic>
        <p:nvPicPr>
          <p:cNvPr id="19" name="Picture 18">
            <a:extLst>
              <a:ext uri="{FF2B5EF4-FFF2-40B4-BE49-F238E27FC236}">
                <a16:creationId xmlns:a16="http://schemas.microsoft.com/office/drawing/2014/main" id="{3894A362-05C5-4C22-9B9C-F620CD630B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9049" y="2724052"/>
            <a:ext cx="2875106" cy="796391"/>
          </a:xfrm>
          <a:prstGeom prst="rect">
            <a:avLst/>
          </a:prstGeom>
        </p:spPr>
      </p:pic>
      <p:pic>
        <p:nvPicPr>
          <p:cNvPr id="20" name="Picture 19">
            <a:extLst>
              <a:ext uri="{FF2B5EF4-FFF2-40B4-BE49-F238E27FC236}">
                <a16:creationId xmlns:a16="http://schemas.microsoft.com/office/drawing/2014/main" id="{4D7B28EF-7419-4028-A690-130EA88C3A3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97691" y="3586399"/>
            <a:ext cx="2409092" cy="1358146"/>
          </a:xfrm>
          <a:prstGeom prst="rect">
            <a:avLst/>
          </a:prstGeom>
        </p:spPr>
      </p:pic>
      <p:grpSp>
        <p:nvGrpSpPr>
          <p:cNvPr id="23" name="Group 22">
            <a:extLst>
              <a:ext uri="{FF2B5EF4-FFF2-40B4-BE49-F238E27FC236}">
                <a16:creationId xmlns:a16="http://schemas.microsoft.com/office/drawing/2014/main" id="{D5CA5888-58E2-4943-BB48-2F2024D8F1B9}"/>
              </a:ext>
            </a:extLst>
          </p:cNvPr>
          <p:cNvGrpSpPr/>
          <p:nvPr/>
        </p:nvGrpSpPr>
        <p:grpSpPr>
          <a:xfrm>
            <a:off x="63098" y="1318544"/>
            <a:ext cx="3397227" cy="2110456"/>
            <a:chOff x="63098" y="1318544"/>
            <a:chExt cx="3397227" cy="2110456"/>
          </a:xfrm>
        </p:grpSpPr>
        <p:pic>
          <p:nvPicPr>
            <p:cNvPr id="14" name="Picture 13">
              <a:extLst>
                <a:ext uri="{FF2B5EF4-FFF2-40B4-BE49-F238E27FC236}">
                  <a16:creationId xmlns:a16="http://schemas.microsoft.com/office/drawing/2014/main" id="{098AC315-C555-46FE-B079-7A37918DF6D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5435" y="1318544"/>
              <a:ext cx="3334890" cy="2110456"/>
            </a:xfrm>
            <a:prstGeom prst="rect">
              <a:avLst/>
            </a:prstGeom>
          </p:spPr>
        </p:pic>
        <p:sp>
          <p:nvSpPr>
            <p:cNvPr id="21" name="TextBox 20">
              <a:extLst>
                <a:ext uri="{FF2B5EF4-FFF2-40B4-BE49-F238E27FC236}">
                  <a16:creationId xmlns:a16="http://schemas.microsoft.com/office/drawing/2014/main" id="{88C9A052-D803-40E6-8345-BCDCBDEA1D9B}"/>
                </a:ext>
              </a:extLst>
            </p:cNvPr>
            <p:cNvSpPr txBox="1"/>
            <p:nvPr/>
          </p:nvSpPr>
          <p:spPr>
            <a:xfrm>
              <a:off x="63098" y="2779669"/>
              <a:ext cx="816136" cy="646331"/>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RDS Server Farm</a:t>
              </a:r>
            </a:p>
          </p:txBody>
        </p:sp>
        <p:sp>
          <p:nvSpPr>
            <p:cNvPr id="22" name="Rectangle 21">
              <a:extLst>
                <a:ext uri="{FF2B5EF4-FFF2-40B4-BE49-F238E27FC236}">
                  <a16:creationId xmlns:a16="http://schemas.microsoft.com/office/drawing/2014/main" id="{0A8F2AF0-C4FF-4C45-B31F-DB0DA44543B8}"/>
                </a:ext>
              </a:extLst>
            </p:cNvPr>
            <p:cNvSpPr/>
            <p:nvPr/>
          </p:nvSpPr>
          <p:spPr bwMode="auto">
            <a:xfrm>
              <a:off x="125435" y="2714710"/>
              <a:ext cx="665873" cy="71429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4" name="Picture 23">
            <a:extLst>
              <a:ext uri="{FF2B5EF4-FFF2-40B4-BE49-F238E27FC236}">
                <a16:creationId xmlns:a16="http://schemas.microsoft.com/office/drawing/2014/main" id="{B0B2FE79-B010-4110-BC91-189FBD1559B5}"/>
              </a:ext>
            </a:extLst>
          </p:cNvPr>
          <p:cNvPicPr>
            <a:picLocks noChangeAspect="1"/>
          </p:cNvPicPr>
          <p:nvPr/>
        </p:nvPicPr>
        <p:blipFill>
          <a:blip r:embed="rId10"/>
          <a:stretch>
            <a:fillRect/>
          </a:stretch>
        </p:blipFill>
        <p:spPr>
          <a:xfrm>
            <a:off x="104388" y="1275983"/>
            <a:ext cx="3355936" cy="3137570"/>
          </a:xfrm>
          <a:prstGeom prst="rect">
            <a:avLst/>
          </a:prstGeom>
        </p:spPr>
      </p:pic>
      <p:sp>
        <p:nvSpPr>
          <p:cNvPr id="25" name="Can 45">
            <a:extLst>
              <a:ext uri="{FF2B5EF4-FFF2-40B4-BE49-F238E27FC236}">
                <a16:creationId xmlns:a16="http://schemas.microsoft.com/office/drawing/2014/main" id="{4BBCC26F-EFE3-4339-8F98-BE00471303D3}"/>
              </a:ext>
            </a:extLst>
          </p:cNvPr>
          <p:cNvSpPr>
            <a:spLocks noChangeAspect="1"/>
          </p:cNvSpPr>
          <p:nvPr/>
        </p:nvSpPr>
        <p:spPr>
          <a:xfrm>
            <a:off x="8729950" y="6011433"/>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8" name="Straight Arrow Connector 27">
            <a:extLst>
              <a:ext uri="{FF2B5EF4-FFF2-40B4-BE49-F238E27FC236}">
                <a16:creationId xmlns:a16="http://schemas.microsoft.com/office/drawing/2014/main" id="{FDBB1F62-A478-4BFB-8504-B472B1D861A0}"/>
              </a:ext>
            </a:extLst>
          </p:cNvPr>
          <p:cNvCxnSpPr>
            <a:cxnSpLocks/>
          </p:cNvCxnSpPr>
          <p:nvPr/>
        </p:nvCxnSpPr>
        <p:spPr>
          <a:xfrm flipH="1">
            <a:off x="7287492" y="6250328"/>
            <a:ext cx="1299584" cy="21512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64CEF60-529B-4AAC-A562-126C7B473B2E}"/>
              </a:ext>
            </a:extLst>
          </p:cNvPr>
          <p:cNvSpPr txBox="1"/>
          <p:nvPr/>
        </p:nvSpPr>
        <p:spPr>
          <a:xfrm>
            <a:off x="9583449" y="5856198"/>
            <a:ext cx="2128260" cy="861774"/>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User’s Profile</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VHD on Network Share</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Mounted at logon</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Seamless, fast</a:t>
            </a:r>
          </a:p>
        </p:txBody>
      </p:sp>
      <p:pic>
        <p:nvPicPr>
          <p:cNvPr id="3" name="Picture 2">
            <a:extLst>
              <a:ext uri="{FF2B5EF4-FFF2-40B4-BE49-F238E27FC236}">
                <a16:creationId xmlns:a16="http://schemas.microsoft.com/office/drawing/2014/main" id="{5ED5B5A6-F89B-4F22-9A9E-81F350E029B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53536" y="1212758"/>
            <a:ext cx="2406131" cy="1053081"/>
          </a:xfrm>
          <a:prstGeom prst="rect">
            <a:avLst/>
          </a:prstGeom>
        </p:spPr>
      </p:pic>
    </p:spTree>
    <p:extLst>
      <p:ext uri="{BB962C8B-B14F-4D97-AF65-F5344CB8AC3E}">
        <p14:creationId xmlns:p14="http://schemas.microsoft.com/office/powerpoint/2010/main" val="384348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par>
                                <p:cTn id="34" presetID="22" presetClass="entr" presetSubtype="1"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par>
                                <p:cTn id="42" presetID="22" presetClass="entr" presetSubtype="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par>
                                <p:cTn id="45" presetID="22" presetClass="entr" presetSubtype="1"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500"/>
                                        <p:tgtEl>
                                          <p:spTgt spid="3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5" grpId="0" animBg="1"/>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3041040" y="1257819"/>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b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3226471" y="2143239"/>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30" name="Group 29">
            <a:extLst>
              <a:ext uri="{FF2B5EF4-FFF2-40B4-BE49-F238E27FC236}">
                <a16:creationId xmlns:a16="http://schemas.microsoft.com/office/drawing/2014/main" id="{97735CBF-18E6-4518-A1B0-6AA0D5117AE0}"/>
              </a:ext>
            </a:extLst>
          </p:cNvPr>
          <p:cNvGrpSpPr/>
          <p:nvPr/>
        </p:nvGrpSpPr>
        <p:grpSpPr>
          <a:xfrm>
            <a:off x="2842651" y="1278661"/>
            <a:ext cx="187578" cy="3738194"/>
            <a:chOff x="2849277" y="1648178"/>
            <a:chExt cx="187578" cy="3738194"/>
          </a:xfrm>
        </p:grpSpPr>
        <p:cxnSp>
          <p:nvCxnSpPr>
            <p:cNvPr id="191" name="Straight Connector 190">
              <a:extLst>
                <a:ext uri="{FF2B5EF4-FFF2-40B4-BE49-F238E27FC236}">
                  <a16:creationId xmlns:a16="http://schemas.microsoft.com/office/drawing/2014/main" id="{5046D4E4-51B0-4A1F-9C15-8852DF5CED0F}"/>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8378CB44-7BA4-4EBC-B3D6-D33EA1800555}"/>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CAD01618-8B91-4EC0-B3F1-4028EC168E80}"/>
              </a:ext>
            </a:extLst>
          </p:cNvPr>
          <p:cNvGrpSpPr/>
          <p:nvPr/>
        </p:nvGrpSpPr>
        <p:grpSpPr>
          <a:xfrm>
            <a:off x="6966479" y="1374492"/>
            <a:ext cx="221446" cy="3098554"/>
            <a:chOff x="2849277" y="128295"/>
            <a:chExt cx="187578" cy="5258077"/>
          </a:xfrm>
        </p:grpSpPr>
        <p:cxnSp>
          <p:nvCxnSpPr>
            <p:cNvPr id="201" name="Straight Connector 200">
              <a:extLst>
                <a:ext uri="{FF2B5EF4-FFF2-40B4-BE49-F238E27FC236}">
                  <a16:creationId xmlns:a16="http://schemas.microsoft.com/office/drawing/2014/main" id="{3478579E-FFCE-41B1-B0C2-29DCEB569431}"/>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02" name="Rectangle 201">
              <a:extLst>
                <a:ext uri="{FF2B5EF4-FFF2-40B4-BE49-F238E27FC236}">
                  <a16:creationId xmlns:a16="http://schemas.microsoft.com/office/drawing/2014/main" id="{198EC6F0-95B7-434D-960E-6467E21E3F0F}"/>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16" name="Rectangle 215">
            <a:extLst>
              <a:ext uri="{FF2B5EF4-FFF2-40B4-BE49-F238E27FC236}">
                <a16:creationId xmlns:a16="http://schemas.microsoft.com/office/drawing/2014/main" id="{5D688CAA-98BE-4818-BC04-250D4529BA32}"/>
              </a:ext>
            </a:extLst>
          </p:cNvPr>
          <p:cNvSpPr/>
          <p:nvPr/>
        </p:nvSpPr>
        <p:spPr bwMode="auto">
          <a:xfrm>
            <a:off x="7248938" y="1292449"/>
            <a:ext cx="4357445" cy="318059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lvl="0" algn="ctr" defTabSz="861087">
              <a:defRPr/>
            </a:pPr>
            <a:r>
              <a:rPr lang="en-US" sz="1600">
                <a:solidFill>
                  <a:srgbClr val="505050"/>
                </a:solidFill>
                <a:latin typeface="Segoe Pro Semibold" panose="020B0702040504020203" pitchFamily="34" charset="0"/>
                <a:cs typeface="Segoe UI Light"/>
              </a:rPr>
              <a:t>Azure Subscription</a:t>
            </a:r>
          </a:p>
        </p:txBody>
      </p:sp>
      <p:sp>
        <p:nvSpPr>
          <p:cNvPr id="9" name="Rectangle 8">
            <a:extLst>
              <a:ext uri="{FF2B5EF4-FFF2-40B4-BE49-F238E27FC236}">
                <a16:creationId xmlns:a16="http://schemas.microsoft.com/office/drawing/2014/main" id="{B0FA6572-896B-41CE-922E-4284B244E0B8}"/>
              </a:ext>
            </a:extLst>
          </p:cNvPr>
          <p:cNvSpPr/>
          <p:nvPr/>
        </p:nvSpPr>
        <p:spPr bwMode="auto">
          <a:xfrm>
            <a:off x="598701" y="1268125"/>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RD Client</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noAutofit/>
          </a:bodyPr>
          <a:lstStyle/>
          <a:p>
            <a:r>
              <a:rPr lang="en-US" dirty="0">
                <a:solidFill>
                  <a:schemeClr val="tx1"/>
                </a:solidFill>
              </a:rPr>
              <a:t>Windows Virtual Desktop – End to End Summary</a:t>
            </a:r>
            <a:endParaRPr lang="en-US" dirty="0"/>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4994175" y="2453871"/>
            <a:ext cx="1703068" cy="587682"/>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4994175" y="3318836"/>
            <a:ext cx="1703068" cy="587682"/>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518174" y="2143239"/>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98" name="Group 97">
            <a:extLst>
              <a:ext uri="{FF2B5EF4-FFF2-40B4-BE49-F238E27FC236}">
                <a16:creationId xmlns:a16="http://schemas.microsoft.com/office/drawing/2014/main" id="{87D40AEF-F721-4A5D-A3C1-1D69BB44DE95}"/>
              </a:ext>
            </a:extLst>
          </p:cNvPr>
          <p:cNvGrpSpPr/>
          <p:nvPr/>
        </p:nvGrpSpPr>
        <p:grpSpPr>
          <a:xfrm>
            <a:off x="7334706" y="1907204"/>
            <a:ext cx="378819" cy="378819"/>
            <a:chOff x="5564119" y="2081144"/>
            <a:chExt cx="501718" cy="501718"/>
          </a:xfrm>
        </p:grpSpPr>
        <p:sp>
          <p:nvSpPr>
            <p:cNvPr id="99" name="Diamond 98">
              <a:extLst>
                <a:ext uri="{FF2B5EF4-FFF2-40B4-BE49-F238E27FC236}">
                  <a16:creationId xmlns:a16="http://schemas.microsoft.com/office/drawing/2014/main" id="{F32C8660-5C77-49FD-8227-AADDEB57AF1E}"/>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0" name="Graphic 99">
              <a:extLst>
                <a:ext uri="{FF2B5EF4-FFF2-40B4-BE49-F238E27FC236}">
                  <a16:creationId xmlns:a16="http://schemas.microsoft.com/office/drawing/2014/main" id="{FB755D9F-3E8D-4F70-962C-5D617EB661E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1" name="Group 100">
            <a:extLst>
              <a:ext uri="{FF2B5EF4-FFF2-40B4-BE49-F238E27FC236}">
                <a16:creationId xmlns:a16="http://schemas.microsoft.com/office/drawing/2014/main" id="{A0607F76-049B-4288-94EE-7549E37C750C}"/>
              </a:ext>
            </a:extLst>
          </p:cNvPr>
          <p:cNvGrpSpPr/>
          <p:nvPr/>
        </p:nvGrpSpPr>
        <p:grpSpPr>
          <a:xfrm>
            <a:off x="7787505" y="2501711"/>
            <a:ext cx="3406136" cy="587682"/>
            <a:chOff x="3519131" y="2542018"/>
            <a:chExt cx="3406136" cy="587682"/>
          </a:xfrm>
        </p:grpSpPr>
        <p:grpSp>
          <p:nvGrpSpPr>
            <p:cNvPr id="102" name="Group 101">
              <a:extLst>
                <a:ext uri="{FF2B5EF4-FFF2-40B4-BE49-F238E27FC236}">
                  <a16:creationId xmlns:a16="http://schemas.microsoft.com/office/drawing/2014/main" id="{35514106-8372-4CBC-8883-3F4AC98D9CC9}"/>
                </a:ext>
              </a:extLst>
            </p:cNvPr>
            <p:cNvGrpSpPr/>
            <p:nvPr/>
          </p:nvGrpSpPr>
          <p:grpSpPr>
            <a:xfrm>
              <a:off x="3519131" y="2542018"/>
              <a:ext cx="3334218" cy="498768"/>
              <a:chOff x="7837970" y="2542018"/>
              <a:chExt cx="3334218" cy="498768"/>
            </a:xfrm>
          </p:grpSpPr>
          <p:sp>
            <p:nvSpPr>
              <p:cNvPr id="109" name="Rectangle: Rounded Corners 108">
                <a:extLst>
                  <a:ext uri="{FF2B5EF4-FFF2-40B4-BE49-F238E27FC236}">
                    <a16:creationId xmlns:a16="http://schemas.microsoft.com/office/drawing/2014/main" id="{B575C826-2DFA-4215-9AB4-6DEF2519F3B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0" name="Rectangle: Rounded Corners 109">
                <a:extLst>
                  <a:ext uri="{FF2B5EF4-FFF2-40B4-BE49-F238E27FC236}">
                    <a16:creationId xmlns:a16="http://schemas.microsoft.com/office/drawing/2014/main" id="{B07632E5-D37A-4C15-872F-3DA77D8C585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3" name="Group 102">
              <a:extLst>
                <a:ext uri="{FF2B5EF4-FFF2-40B4-BE49-F238E27FC236}">
                  <a16:creationId xmlns:a16="http://schemas.microsoft.com/office/drawing/2014/main" id="{C353C0F1-BE74-43AC-9AE5-7D463E2E5B46}"/>
                </a:ext>
              </a:extLst>
            </p:cNvPr>
            <p:cNvGrpSpPr/>
            <p:nvPr/>
          </p:nvGrpSpPr>
          <p:grpSpPr>
            <a:xfrm>
              <a:off x="3555090" y="2586475"/>
              <a:ext cx="3334218" cy="498768"/>
              <a:chOff x="7837970" y="2542018"/>
              <a:chExt cx="3334218" cy="498768"/>
            </a:xfrm>
          </p:grpSpPr>
          <p:sp>
            <p:nvSpPr>
              <p:cNvPr id="107" name="Rectangle: Rounded Corners 106">
                <a:extLst>
                  <a:ext uri="{FF2B5EF4-FFF2-40B4-BE49-F238E27FC236}">
                    <a16:creationId xmlns:a16="http://schemas.microsoft.com/office/drawing/2014/main" id="{601BD951-D49D-4690-ADCE-F3E01142F02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8" name="Rectangle: Rounded Corners 107">
                <a:extLst>
                  <a:ext uri="{FF2B5EF4-FFF2-40B4-BE49-F238E27FC236}">
                    <a16:creationId xmlns:a16="http://schemas.microsoft.com/office/drawing/2014/main" id="{B2DB825E-59BF-4879-A659-7855E887DD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4" name="Group 103">
              <a:extLst>
                <a:ext uri="{FF2B5EF4-FFF2-40B4-BE49-F238E27FC236}">
                  <a16:creationId xmlns:a16="http://schemas.microsoft.com/office/drawing/2014/main" id="{DBB91DCB-C345-4BFB-A769-69A929F83737}"/>
                </a:ext>
              </a:extLst>
            </p:cNvPr>
            <p:cNvGrpSpPr/>
            <p:nvPr/>
          </p:nvGrpSpPr>
          <p:grpSpPr>
            <a:xfrm>
              <a:off x="3591049" y="2630932"/>
              <a:ext cx="3334218" cy="498768"/>
              <a:chOff x="7837970" y="2542018"/>
              <a:chExt cx="3334218" cy="498768"/>
            </a:xfrm>
          </p:grpSpPr>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06" name="Rectangle: Rounded Corners 105">
                <a:extLst>
                  <a:ext uri="{FF2B5EF4-FFF2-40B4-BE49-F238E27FC236}">
                    <a16:creationId xmlns:a16="http://schemas.microsoft.com/office/drawing/2014/main" id="{0D7FCCB8-2F42-4664-A355-675DCC26007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8930300" y="2689996"/>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GenericApp_EB3B" title="Icon of an app window">
            <a:extLst>
              <a:ext uri="{FF2B5EF4-FFF2-40B4-BE49-F238E27FC236}">
                <a16:creationId xmlns:a16="http://schemas.microsoft.com/office/drawing/2014/main" id="{3921A350-D8D5-4AFB-B48A-3EF4A004D328}"/>
              </a:ext>
            </a:extLst>
          </p:cNvPr>
          <p:cNvSpPr>
            <a:spLocks noChangeAspect="1" noEditPoints="1"/>
          </p:cNvSpPr>
          <p:nvPr/>
        </p:nvSpPr>
        <p:spPr bwMode="auto">
          <a:xfrm>
            <a:off x="10561450" y="2699797"/>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7" name="Group 236">
            <a:extLst>
              <a:ext uri="{FF2B5EF4-FFF2-40B4-BE49-F238E27FC236}">
                <a16:creationId xmlns:a16="http://schemas.microsoft.com/office/drawing/2014/main" id="{3D7B5914-1EFE-4B72-8D4E-918FB926EC1E}"/>
              </a:ext>
            </a:extLst>
          </p:cNvPr>
          <p:cNvGrpSpPr/>
          <p:nvPr/>
        </p:nvGrpSpPr>
        <p:grpSpPr>
          <a:xfrm>
            <a:off x="9293160" y="2632293"/>
            <a:ext cx="1846543" cy="154356"/>
            <a:chOff x="9293160" y="2701454"/>
            <a:chExt cx="1846543" cy="154356"/>
          </a:xfrm>
        </p:grpSpPr>
        <p:sp>
          <p:nvSpPr>
            <p:cNvPr id="15" name="Oval 14">
              <a:extLst>
                <a:ext uri="{FF2B5EF4-FFF2-40B4-BE49-F238E27FC236}">
                  <a16:creationId xmlns:a16="http://schemas.microsoft.com/office/drawing/2014/main" id="{1B7AC4A2-8DED-41DA-9C62-BB4ECCDCCA2E}"/>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sp>
          <p:nvSpPr>
            <p:cNvPr id="136" name="Oval 135">
              <a:extLst>
                <a:ext uri="{FF2B5EF4-FFF2-40B4-BE49-F238E27FC236}">
                  <a16:creationId xmlns:a16="http://schemas.microsoft.com/office/drawing/2014/main" id="{67AA548A-9B3D-48A9-B126-B8F2BE5B047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225" name="Group 224">
            <a:extLst>
              <a:ext uri="{FF2B5EF4-FFF2-40B4-BE49-F238E27FC236}">
                <a16:creationId xmlns:a16="http://schemas.microsoft.com/office/drawing/2014/main" id="{29F68ACA-2F7B-4C2A-BA4A-2D7D2CE84412}"/>
              </a:ext>
            </a:extLst>
          </p:cNvPr>
          <p:cNvGrpSpPr/>
          <p:nvPr/>
        </p:nvGrpSpPr>
        <p:grpSpPr>
          <a:xfrm>
            <a:off x="899303" y="1959931"/>
            <a:ext cx="1626420" cy="2908602"/>
            <a:chOff x="899303" y="2229846"/>
            <a:chExt cx="1626420" cy="2908602"/>
          </a:xfrm>
        </p:grpSpPr>
        <p:sp>
          <p:nvSpPr>
            <p:cNvPr id="21" name="Oval 20">
              <a:extLst>
                <a:ext uri="{FF2B5EF4-FFF2-40B4-BE49-F238E27FC236}">
                  <a16:creationId xmlns:a16="http://schemas.microsoft.com/office/drawing/2014/main" id="{AF1342EB-4297-4513-8495-CB2EB1BE402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89" name="Oval 188">
              <a:extLst>
                <a:ext uri="{FF2B5EF4-FFF2-40B4-BE49-F238E27FC236}">
                  <a16:creationId xmlns:a16="http://schemas.microsoft.com/office/drawing/2014/main" id="{853C649D-BE7A-419F-B2F5-481DF7552E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90" name="Oval 189">
              <a:extLst>
                <a:ext uri="{FF2B5EF4-FFF2-40B4-BE49-F238E27FC236}">
                  <a16:creationId xmlns:a16="http://schemas.microsoft.com/office/drawing/2014/main" id="{3501120B-9A3D-49F3-9C0C-BCCD5E69D29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3" name="Group 22">
              <a:extLst>
                <a:ext uri="{FF2B5EF4-FFF2-40B4-BE49-F238E27FC236}">
                  <a16:creationId xmlns:a16="http://schemas.microsoft.com/office/drawing/2014/main" id="{3A83E66C-CC90-4E62-96F3-1BD6B2128055}"/>
                </a:ext>
              </a:extLst>
            </p:cNvPr>
            <p:cNvGrpSpPr/>
            <p:nvPr/>
          </p:nvGrpSpPr>
          <p:grpSpPr>
            <a:xfrm>
              <a:off x="2043658" y="2532747"/>
              <a:ext cx="482065" cy="2255907"/>
              <a:chOff x="2224274" y="2338191"/>
              <a:chExt cx="482065" cy="2255907"/>
            </a:xfrm>
          </p:grpSpPr>
          <p:grpSp>
            <p:nvGrpSpPr>
              <p:cNvPr id="172" name="Group 171">
                <a:extLst>
                  <a:ext uri="{FF2B5EF4-FFF2-40B4-BE49-F238E27FC236}">
                    <a16:creationId xmlns:a16="http://schemas.microsoft.com/office/drawing/2014/main" id="{F323346C-F516-43E7-9B59-9157F7BA04BB}"/>
                  </a:ext>
                </a:extLst>
              </p:cNvPr>
              <p:cNvGrpSpPr/>
              <p:nvPr/>
            </p:nvGrpSpPr>
            <p:grpSpPr>
              <a:xfrm>
                <a:off x="2281302" y="3639439"/>
                <a:ext cx="319498" cy="414180"/>
                <a:chOff x="5866856" y="4829242"/>
                <a:chExt cx="702675" cy="865083"/>
              </a:xfrm>
            </p:grpSpPr>
            <p:sp>
              <p:nvSpPr>
                <p:cNvPr id="179" name="Freeform 12">
                  <a:extLst>
                    <a:ext uri="{FF2B5EF4-FFF2-40B4-BE49-F238E27FC236}">
                      <a16:creationId xmlns:a16="http://schemas.microsoft.com/office/drawing/2014/main" id="{1820B8EB-4F0C-4336-9DB6-5FE31C9F0BB0}"/>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13">
                  <a:extLst>
                    <a:ext uri="{FF2B5EF4-FFF2-40B4-BE49-F238E27FC236}">
                      <a16:creationId xmlns:a16="http://schemas.microsoft.com/office/drawing/2014/main" id="{B8933819-6174-40FF-8665-C88579BC8315}"/>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0E22A59-2F68-44B6-92CF-672A503BBCAC}"/>
                  </a:ext>
                </a:extLst>
              </p:cNvPr>
              <p:cNvGrpSpPr/>
              <p:nvPr/>
            </p:nvGrpSpPr>
            <p:grpSpPr>
              <a:xfrm>
                <a:off x="2286418" y="3019895"/>
                <a:ext cx="335350" cy="419905"/>
                <a:chOff x="13987161" y="3323588"/>
                <a:chExt cx="2047876" cy="2435225"/>
              </a:xfrm>
              <a:solidFill>
                <a:schemeClr val="bg1"/>
              </a:solidFill>
            </p:grpSpPr>
            <p:sp>
              <p:nvSpPr>
                <p:cNvPr id="175" name="Freeform 50">
                  <a:extLst>
                    <a:ext uri="{FF2B5EF4-FFF2-40B4-BE49-F238E27FC236}">
                      <a16:creationId xmlns:a16="http://schemas.microsoft.com/office/drawing/2014/main" id="{7299899B-DE83-48A6-B457-2DCEFEE06AC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51">
                  <a:extLst>
                    <a:ext uri="{FF2B5EF4-FFF2-40B4-BE49-F238E27FC236}">
                      <a16:creationId xmlns:a16="http://schemas.microsoft.com/office/drawing/2014/main" id="{057FDB7C-B8E2-47C6-9C03-F7A6867A91D9}"/>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52">
                  <a:extLst>
                    <a:ext uri="{FF2B5EF4-FFF2-40B4-BE49-F238E27FC236}">
                      <a16:creationId xmlns:a16="http://schemas.microsoft.com/office/drawing/2014/main" id="{E6C3BA0C-D73A-4CBB-8524-71963C041139}"/>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53">
                  <a:extLst>
                    <a:ext uri="{FF2B5EF4-FFF2-40B4-BE49-F238E27FC236}">
                      <a16:creationId xmlns:a16="http://schemas.microsoft.com/office/drawing/2014/main" id="{71F3DE9F-2DFD-456D-ADF0-AF5F0B070B6D}"/>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4" name="Picture 173">
                <a:extLst>
                  <a:ext uri="{FF2B5EF4-FFF2-40B4-BE49-F238E27FC236}">
                    <a16:creationId xmlns:a16="http://schemas.microsoft.com/office/drawing/2014/main" id="{8730A46E-2FAE-422C-9830-14B29B837545}"/>
                  </a:ext>
                </a:extLst>
              </p:cNvPr>
              <p:cNvPicPr>
                <a:picLocks noChangeAspect="1"/>
              </p:cNvPicPr>
              <p:nvPr/>
            </p:nvPicPr>
            <p:blipFill rotWithShape="1">
              <a:blip r:embed="rId5" cstate="email">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181" name="Picture 180">
                <a:extLst>
                  <a:ext uri="{FF2B5EF4-FFF2-40B4-BE49-F238E27FC236}">
                    <a16:creationId xmlns:a16="http://schemas.microsoft.com/office/drawing/2014/main" id="{F48E8951-D959-4F6F-8C71-A9AFEBD2EE5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82" name="CellPhone_E8EA" title="Icon of a cellphone">
              <a:extLst>
                <a:ext uri="{FF2B5EF4-FFF2-40B4-BE49-F238E27FC236}">
                  <a16:creationId xmlns:a16="http://schemas.microsoft.com/office/drawing/2014/main" id="{BF92AB84-1E19-4CF8-A967-7EDED230CF9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3" name="Laptop_E770" title="Icon of a laptop">
              <a:extLst>
                <a:ext uri="{FF2B5EF4-FFF2-40B4-BE49-F238E27FC236}">
                  <a16:creationId xmlns:a16="http://schemas.microsoft.com/office/drawing/2014/main" id="{FBDBAC4A-3ED7-46C0-8A66-553A5C1423CA}"/>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Tablet_E70A" title="Icon of a tablet">
              <a:extLst>
                <a:ext uri="{FF2B5EF4-FFF2-40B4-BE49-F238E27FC236}">
                  <a16:creationId xmlns:a16="http://schemas.microsoft.com/office/drawing/2014/main" id="{18173F3B-7E32-45FA-9940-152586DB3E4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5092826" y="4281493"/>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0858778" y="2104514"/>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VMs</a:t>
            </a:r>
          </a:p>
        </p:txBody>
      </p:sp>
      <p:sp>
        <p:nvSpPr>
          <p:cNvPr id="124" name="Right Bracket 123">
            <a:extLst>
              <a:ext uri="{FF2B5EF4-FFF2-40B4-BE49-F238E27FC236}">
                <a16:creationId xmlns:a16="http://schemas.microsoft.com/office/drawing/2014/main" id="{CE9A7E8A-2639-4713-9FF9-3F646AD53F5D}"/>
              </a:ext>
            </a:extLst>
          </p:cNvPr>
          <p:cNvSpPr/>
          <p:nvPr/>
        </p:nvSpPr>
        <p:spPr>
          <a:xfrm>
            <a:off x="2521216" y="2229880"/>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291107" y="3318836"/>
            <a:ext cx="1703068" cy="587682"/>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291107" y="2453871"/>
            <a:ext cx="1703068" cy="587682"/>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A959DBC4-E971-4957-ACDE-1027ECB6421B}"/>
              </a:ext>
            </a:extLst>
          </p:cNvPr>
          <p:cNvSpPr txBox="1"/>
          <p:nvPr/>
        </p:nvSpPr>
        <p:spPr>
          <a:xfrm>
            <a:off x="7601977" y="2165714"/>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Azure AD</a:t>
            </a:r>
          </a:p>
        </p:txBody>
      </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124148" y="4289277"/>
            <a:ext cx="399616" cy="422236"/>
          </a:xfrm>
          <a:prstGeom prst="rect">
            <a:avLst/>
          </a:prstGeom>
          <a:noFill/>
        </p:spPr>
      </p:pic>
      <p:grpSp>
        <p:nvGrpSpPr>
          <p:cNvPr id="6" name="Group 5">
            <a:extLst>
              <a:ext uri="{FF2B5EF4-FFF2-40B4-BE49-F238E27FC236}">
                <a16:creationId xmlns:a16="http://schemas.microsoft.com/office/drawing/2014/main" id="{6AD2DDBC-0A8A-4980-9C42-F7AC32CA60B1}"/>
              </a:ext>
            </a:extLst>
          </p:cNvPr>
          <p:cNvGrpSpPr/>
          <p:nvPr/>
        </p:nvGrpSpPr>
        <p:grpSpPr>
          <a:xfrm>
            <a:off x="8126928" y="3321211"/>
            <a:ext cx="2271468" cy="587682"/>
            <a:chOff x="8922173" y="5258366"/>
            <a:chExt cx="2271468" cy="587682"/>
          </a:xfrm>
        </p:grpSpPr>
        <p:grpSp>
          <p:nvGrpSpPr>
            <p:cNvPr id="262" name="Group 261">
              <a:extLst>
                <a:ext uri="{FF2B5EF4-FFF2-40B4-BE49-F238E27FC236}">
                  <a16:creationId xmlns:a16="http://schemas.microsoft.com/office/drawing/2014/main" id="{3E34A0B1-A973-4887-AC1A-4E1A6D4A784C}"/>
                </a:ext>
              </a:extLst>
            </p:cNvPr>
            <p:cNvGrpSpPr/>
            <p:nvPr/>
          </p:nvGrpSpPr>
          <p:grpSpPr>
            <a:xfrm>
              <a:off x="9490573" y="5258366"/>
              <a:ext cx="1703068" cy="587682"/>
              <a:chOff x="5222199" y="2542018"/>
              <a:chExt cx="1703068" cy="587682"/>
            </a:xfrm>
          </p:grpSpPr>
          <p:sp>
            <p:nvSpPr>
              <p:cNvPr id="271" name="Rectangle: Rounded Corners 270">
                <a:extLst>
                  <a:ext uri="{FF2B5EF4-FFF2-40B4-BE49-F238E27FC236}">
                    <a16:creationId xmlns:a16="http://schemas.microsoft.com/office/drawing/2014/main" id="{2783A69D-3DBE-4576-A34B-CCE915EE7B97}"/>
                  </a:ext>
                </a:extLst>
              </p:cNvPr>
              <p:cNvSpPr/>
              <p:nvPr/>
            </p:nvSpPr>
            <p:spPr bwMode="auto">
              <a:xfrm>
                <a:off x="5222199"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69" name="Rectangle: Rounded Corners 268">
                <a:extLst>
                  <a:ext uri="{FF2B5EF4-FFF2-40B4-BE49-F238E27FC236}">
                    <a16:creationId xmlns:a16="http://schemas.microsoft.com/office/drawing/2014/main" id="{6328BF0B-DDE4-4A48-B8AA-C33CB1866644}"/>
                  </a:ext>
                </a:extLst>
              </p:cNvPr>
              <p:cNvSpPr/>
              <p:nvPr/>
            </p:nvSpPr>
            <p:spPr bwMode="auto">
              <a:xfrm>
                <a:off x="5258158" y="25864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67" name="Rectangle: Rounded Corners 266">
                <a:extLst>
                  <a:ext uri="{FF2B5EF4-FFF2-40B4-BE49-F238E27FC236}">
                    <a16:creationId xmlns:a16="http://schemas.microsoft.com/office/drawing/2014/main" id="{53898749-028B-4A9F-B1CD-52C6A6E6A371}"/>
                  </a:ext>
                </a:extLst>
              </p:cNvPr>
              <p:cNvSpPr/>
              <p:nvPr/>
            </p:nvSpPr>
            <p:spPr bwMode="auto">
              <a:xfrm>
                <a:off x="5294117" y="2630932"/>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sp>
          <p:nvSpPr>
            <p:cNvPr id="273" name="Diamond 272">
              <a:extLst>
                <a:ext uri="{FF2B5EF4-FFF2-40B4-BE49-F238E27FC236}">
                  <a16:creationId xmlns:a16="http://schemas.microsoft.com/office/drawing/2014/main" id="{11E15E79-9203-4470-9651-030BD6547629}"/>
                </a:ext>
              </a:extLst>
            </p:cNvPr>
            <p:cNvSpPr/>
            <p:nvPr/>
          </p:nvSpPr>
          <p:spPr bwMode="auto">
            <a:xfrm>
              <a:off x="8922173" y="5430867"/>
              <a:ext cx="315649" cy="298788"/>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5" name="Group 274">
              <a:extLst>
                <a:ext uri="{FF2B5EF4-FFF2-40B4-BE49-F238E27FC236}">
                  <a16:creationId xmlns:a16="http://schemas.microsoft.com/office/drawing/2014/main" id="{CD536C59-5264-4920-8DEF-6DFF2E082496}"/>
                </a:ext>
              </a:extLst>
            </p:cNvPr>
            <p:cNvGrpSpPr/>
            <p:nvPr/>
          </p:nvGrpSpPr>
          <p:grpSpPr>
            <a:xfrm>
              <a:off x="10569241" y="5402721"/>
              <a:ext cx="396950" cy="355079"/>
              <a:chOff x="10633596" y="3514287"/>
              <a:chExt cx="396950" cy="355079"/>
            </a:xfrm>
          </p:grpSpPr>
          <p:sp>
            <p:nvSpPr>
              <p:cNvPr id="276" name="Hexagon 275">
                <a:extLst>
                  <a:ext uri="{FF2B5EF4-FFF2-40B4-BE49-F238E27FC236}">
                    <a16:creationId xmlns:a16="http://schemas.microsoft.com/office/drawing/2014/main" id="{03234B01-51DB-4C35-BFDC-9A14402CFCD4}"/>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277" name="Picture 276">
                <a:extLst>
                  <a:ext uri="{FF2B5EF4-FFF2-40B4-BE49-F238E27FC236}">
                    <a16:creationId xmlns:a16="http://schemas.microsoft.com/office/drawing/2014/main" id="{8E4E3080-00B6-459E-8817-8D482AF13B5C}"/>
                  </a:ext>
                </a:extLst>
              </p:cNvPr>
              <p:cNvPicPr>
                <a:picLocks noChangeAspect="1"/>
              </p:cNvPicPr>
              <p:nvPr/>
            </p:nvPicPr>
            <p:blipFill>
              <a:blip r:embed="rId9"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
        <p:nvSpPr>
          <p:cNvPr id="111" name="Rectangle 110">
            <a:extLst>
              <a:ext uri="{FF2B5EF4-FFF2-40B4-BE49-F238E27FC236}">
                <a16:creationId xmlns:a16="http://schemas.microsoft.com/office/drawing/2014/main" id="{4FE49FBA-7B6A-47E7-8681-DCA6325472FA}"/>
              </a:ext>
            </a:extLst>
          </p:cNvPr>
          <p:cNvSpPr/>
          <p:nvPr/>
        </p:nvSpPr>
        <p:spPr bwMode="auto">
          <a:xfrm>
            <a:off x="7235854" y="4979749"/>
            <a:ext cx="4357445" cy="1350185"/>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lvl="0" algn="ctr" defTabSz="861087">
              <a:defRPr/>
            </a:pPr>
            <a:r>
              <a:rPr lang="en-US" sz="1600">
                <a:solidFill>
                  <a:srgbClr val="505050"/>
                </a:solidFill>
                <a:latin typeface="Segoe Pro Semibold" panose="020B0702040504020203" pitchFamily="34" charset="0"/>
                <a:cs typeface="Segoe UI Light"/>
              </a:rPr>
              <a:t>On premises</a:t>
            </a:r>
          </a:p>
        </p:txBody>
      </p:sp>
      <p:grpSp>
        <p:nvGrpSpPr>
          <p:cNvPr id="112" name="Group 111">
            <a:extLst>
              <a:ext uri="{FF2B5EF4-FFF2-40B4-BE49-F238E27FC236}">
                <a16:creationId xmlns:a16="http://schemas.microsoft.com/office/drawing/2014/main" id="{4ED8A398-B76A-4C32-8017-1040952DC1BB}"/>
              </a:ext>
            </a:extLst>
          </p:cNvPr>
          <p:cNvGrpSpPr/>
          <p:nvPr/>
        </p:nvGrpSpPr>
        <p:grpSpPr>
          <a:xfrm>
            <a:off x="7783427" y="5507059"/>
            <a:ext cx="3406136" cy="587682"/>
            <a:chOff x="7787505" y="5258366"/>
            <a:chExt cx="3406136" cy="587682"/>
          </a:xfrm>
        </p:grpSpPr>
        <p:grpSp>
          <p:nvGrpSpPr>
            <p:cNvPr id="113" name="Group 112">
              <a:extLst>
                <a:ext uri="{FF2B5EF4-FFF2-40B4-BE49-F238E27FC236}">
                  <a16:creationId xmlns:a16="http://schemas.microsoft.com/office/drawing/2014/main" id="{720E0C8E-5CC3-453F-8CCB-052579D2A074}"/>
                </a:ext>
              </a:extLst>
            </p:cNvPr>
            <p:cNvGrpSpPr/>
            <p:nvPr/>
          </p:nvGrpSpPr>
          <p:grpSpPr>
            <a:xfrm>
              <a:off x="7787505" y="5258366"/>
              <a:ext cx="3406136" cy="587682"/>
              <a:chOff x="3519131" y="2542018"/>
              <a:chExt cx="3406136" cy="587682"/>
            </a:xfrm>
          </p:grpSpPr>
          <p:grpSp>
            <p:nvGrpSpPr>
              <p:cNvPr id="120" name="Group 119">
                <a:extLst>
                  <a:ext uri="{FF2B5EF4-FFF2-40B4-BE49-F238E27FC236}">
                    <a16:creationId xmlns:a16="http://schemas.microsoft.com/office/drawing/2014/main" id="{EBDC8081-B46C-4FD5-93F5-DAF0E0DE04B9}"/>
                  </a:ext>
                </a:extLst>
              </p:cNvPr>
              <p:cNvGrpSpPr/>
              <p:nvPr/>
            </p:nvGrpSpPr>
            <p:grpSpPr>
              <a:xfrm>
                <a:off x="3519131" y="2542018"/>
                <a:ext cx="3334218" cy="498768"/>
                <a:chOff x="7837970" y="2542018"/>
                <a:chExt cx="3334218" cy="498768"/>
              </a:xfrm>
            </p:grpSpPr>
            <p:sp>
              <p:nvSpPr>
                <p:cNvPr id="133" name="Rectangle: Rounded Corners 132">
                  <a:extLst>
                    <a:ext uri="{FF2B5EF4-FFF2-40B4-BE49-F238E27FC236}">
                      <a16:creationId xmlns:a16="http://schemas.microsoft.com/office/drawing/2014/main" id="{9E811F9D-DFA2-49C1-A877-13A605E4D5E2}"/>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34" name="Rectangle: Rounded Corners 133">
                  <a:extLst>
                    <a:ext uri="{FF2B5EF4-FFF2-40B4-BE49-F238E27FC236}">
                      <a16:creationId xmlns:a16="http://schemas.microsoft.com/office/drawing/2014/main" id="{1E69BC98-47A7-4EAF-B74E-4CCE04609C6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25" name="Group 124">
                <a:extLst>
                  <a:ext uri="{FF2B5EF4-FFF2-40B4-BE49-F238E27FC236}">
                    <a16:creationId xmlns:a16="http://schemas.microsoft.com/office/drawing/2014/main" id="{D0FBF7C1-0E14-4FA8-97BE-8E52D799C781}"/>
                  </a:ext>
                </a:extLst>
              </p:cNvPr>
              <p:cNvGrpSpPr/>
              <p:nvPr/>
            </p:nvGrpSpPr>
            <p:grpSpPr>
              <a:xfrm>
                <a:off x="3555090" y="2586475"/>
                <a:ext cx="3334218" cy="498768"/>
                <a:chOff x="7837970" y="2542018"/>
                <a:chExt cx="3334218" cy="498768"/>
              </a:xfrm>
            </p:grpSpPr>
            <p:sp>
              <p:nvSpPr>
                <p:cNvPr id="131" name="Rectangle: Rounded Corners 130">
                  <a:extLst>
                    <a:ext uri="{FF2B5EF4-FFF2-40B4-BE49-F238E27FC236}">
                      <a16:creationId xmlns:a16="http://schemas.microsoft.com/office/drawing/2014/main" id="{4D93942F-8F8C-467C-932C-FC2754919B2D}"/>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32" name="Rectangle: Rounded Corners 131">
                  <a:extLst>
                    <a:ext uri="{FF2B5EF4-FFF2-40B4-BE49-F238E27FC236}">
                      <a16:creationId xmlns:a16="http://schemas.microsoft.com/office/drawing/2014/main" id="{1E5C9C01-D4F3-4C79-A176-C54866D6CA52}"/>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26" name="Group 125">
                <a:extLst>
                  <a:ext uri="{FF2B5EF4-FFF2-40B4-BE49-F238E27FC236}">
                    <a16:creationId xmlns:a16="http://schemas.microsoft.com/office/drawing/2014/main" id="{F33DA0D1-54ED-4177-B33E-605E4F3BBE70}"/>
                  </a:ext>
                </a:extLst>
              </p:cNvPr>
              <p:cNvGrpSpPr/>
              <p:nvPr/>
            </p:nvGrpSpPr>
            <p:grpSpPr>
              <a:xfrm>
                <a:off x="3591049" y="2630932"/>
                <a:ext cx="3334218" cy="498768"/>
                <a:chOff x="7837970" y="2542018"/>
                <a:chExt cx="3334218" cy="498768"/>
              </a:xfrm>
            </p:grpSpPr>
            <p:sp>
              <p:nvSpPr>
                <p:cNvPr id="127" name="Rectangle: Rounded Corners 126">
                  <a:extLst>
                    <a:ext uri="{FF2B5EF4-FFF2-40B4-BE49-F238E27FC236}">
                      <a16:creationId xmlns:a16="http://schemas.microsoft.com/office/drawing/2014/main" id="{12982811-F8ED-4E13-9565-B504387F535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28" name="Rectangle: Rounded Corners 127">
                  <a:extLst>
                    <a:ext uri="{FF2B5EF4-FFF2-40B4-BE49-F238E27FC236}">
                      <a16:creationId xmlns:a16="http://schemas.microsoft.com/office/drawing/2014/main" id="{E570FD67-DC6C-4661-B4DB-9E21770906A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14" name="Group 113">
              <a:extLst>
                <a:ext uri="{FF2B5EF4-FFF2-40B4-BE49-F238E27FC236}">
                  <a16:creationId xmlns:a16="http://schemas.microsoft.com/office/drawing/2014/main" id="{C6809F13-7E45-48F7-9F5D-D99AD522A988}"/>
                </a:ext>
              </a:extLst>
            </p:cNvPr>
            <p:cNvGrpSpPr/>
            <p:nvPr/>
          </p:nvGrpSpPr>
          <p:grpSpPr>
            <a:xfrm>
              <a:off x="8883843" y="5370593"/>
              <a:ext cx="378819" cy="378819"/>
              <a:chOff x="5564119" y="2081144"/>
              <a:chExt cx="501718" cy="501718"/>
            </a:xfrm>
          </p:grpSpPr>
          <p:sp>
            <p:nvSpPr>
              <p:cNvPr id="118" name="Diamond 117">
                <a:extLst>
                  <a:ext uri="{FF2B5EF4-FFF2-40B4-BE49-F238E27FC236}">
                    <a16:creationId xmlns:a16="http://schemas.microsoft.com/office/drawing/2014/main" id="{28D37081-F460-4428-837B-8270AF4C0D1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9" name="Graphic 118">
                <a:extLst>
                  <a:ext uri="{FF2B5EF4-FFF2-40B4-BE49-F238E27FC236}">
                    <a16:creationId xmlns:a16="http://schemas.microsoft.com/office/drawing/2014/main" id="{0E446377-BC51-4CE4-8F73-9AC950041D9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15" name="Group 114">
              <a:extLst>
                <a:ext uri="{FF2B5EF4-FFF2-40B4-BE49-F238E27FC236}">
                  <a16:creationId xmlns:a16="http://schemas.microsoft.com/office/drawing/2014/main" id="{0DCBDA64-EB60-4D9F-BDC1-6BA5EDC933AB}"/>
                </a:ext>
              </a:extLst>
            </p:cNvPr>
            <p:cNvGrpSpPr/>
            <p:nvPr/>
          </p:nvGrpSpPr>
          <p:grpSpPr>
            <a:xfrm>
              <a:off x="10569241" y="5402721"/>
              <a:ext cx="396950" cy="355079"/>
              <a:chOff x="10633596" y="3514287"/>
              <a:chExt cx="396950" cy="355079"/>
            </a:xfrm>
          </p:grpSpPr>
          <p:sp>
            <p:nvSpPr>
              <p:cNvPr id="116" name="Hexagon 115">
                <a:extLst>
                  <a:ext uri="{FF2B5EF4-FFF2-40B4-BE49-F238E27FC236}">
                    <a16:creationId xmlns:a16="http://schemas.microsoft.com/office/drawing/2014/main" id="{D55EADFB-3463-4CDB-BA7E-E3916413D332}"/>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17" name="Picture 116">
                <a:extLst>
                  <a:ext uri="{FF2B5EF4-FFF2-40B4-BE49-F238E27FC236}">
                    <a16:creationId xmlns:a16="http://schemas.microsoft.com/office/drawing/2014/main" id="{66703B17-D543-4FC6-82AB-08151BE43A11}"/>
                  </a:ext>
                </a:extLst>
              </p:cNvPr>
              <p:cNvPicPr>
                <a:picLocks noChangeAspect="1"/>
              </p:cNvPicPr>
              <p:nvPr/>
            </p:nvPicPr>
            <p:blipFill>
              <a:blip r:embed="rId9"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pic>
        <p:nvPicPr>
          <p:cNvPr id="10" name="Graphic 9" descr="Transfer">
            <a:extLst>
              <a:ext uri="{FF2B5EF4-FFF2-40B4-BE49-F238E27FC236}">
                <a16:creationId xmlns:a16="http://schemas.microsoft.com/office/drawing/2014/main" id="{7B443B5C-6BC4-4AFA-822B-C345E7E0EBDE}"/>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rot="16200000">
            <a:off x="9150960" y="4474234"/>
            <a:ext cx="505515" cy="505515"/>
          </a:xfrm>
          <a:prstGeom prst="rect">
            <a:avLst/>
          </a:prstGeom>
        </p:spPr>
      </p:pic>
      <p:sp>
        <p:nvSpPr>
          <p:cNvPr id="11" name="TextBox 10">
            <a:extLst>
              <a:ext uri="{FF2B5EF4-FFF2-40B4-BE49-F238E27FC236}">
                <a16:creationId xmlns:a16="http://schemas.microsoft.com/office/drawing/2014/main" id="{84E8E556-308B-4066-A68C-111A2DE82250}"/>
              </a:ext>
            </a:extLst>
          </p:cNvPr>
          <p:cNvSpPr txBox="1"/>
          <p:nvPr/>
        </p:nvSpPr>
        <p:spPr>
          <a:xfrm>
            <a:off x="9594760" y="4612860"/>
            <a:ext cx="1730730" cy="246221"/>
          </a:xfrm>
          <a:prstGeom prst="rect">
            <a:avLst/>
          </a:prstGeom>
          <a:noFill/>
        </p:spPr>
        <p:txBody>
          <a:bodyPr wrap="none" lIns="0" tIns="0" rIns="0" bIns="0" rtlCol="0">
            <a:spAutoFit/>
          </a:bodyPr>
          <a:lstStyle/>
          <a:p>
            <a:pPr algn="ctr" defTabSz="861087">
              <a:defRPr/>
            </a:pPr>
            <a:r>
              <a:rPr lang="en-US" sz="1600" dirty="0">
                <a:solidFill>
                  <a:srgbClr val="505050"/>
                </a:solidFill>
                <a:latin typeface="Segoe Pro Semibold" panose="020B0702040504020203" pitchFamily="34" charset="0"/>
                <a:cs typeface="Segoe UI Light"/>
              </a:rPr>
              <a:t>VPN/ExpressRoute</a:t>
            </a:r>
          </a:p>
        </p:txBody>
      </p:sp>
    </p:spTree>
    <p:extLst>
      <p:ext uri="{BB962C8B-B14F-4D97-AF65-F5344CB8AC3E}">
        <p14:creationId xmlns:p14="http://schemas.microsoft.com/office/powerpoint/2010/main" val="422885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95" grpId="0" animBg="1"/>
      <p:bldP spid="216" grpId="0" animBg="1"/>
      <p:bldP spid="9" grpId="0" animBg="1"/>
      <p:bldP spid="231" grpId="0" animBg="1"/>
      <p:bldP spid="129" grpId="0" animBg="1"/>
      <p:bldP spid="130" grpId="0" animBg="1"/>
      <p:bldP spid="92" grpId="0"/>
      <p:bldP spid="168" grpId="0"/>
      <p:bldP spid="124" grpId="0" animBg="1"/>
      <p:bldP spid="3" grpId="0"/>
      <p:bldP spid="111"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 shot of a computer&#10;&#10;Description generated with very high confidence">
            <a:extLst>
              <a:ext uri="{FF2B5EF4-FFF2-40B4-BE49-F238E27FC236}">
                <a16:creationId xmlns:a16="http://schemas.microsoft.com/office/drawing/2014/main" id="{58B566CC-E837-4284-AB02-EB87B365E7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7466" y="1726162"/>
            <a:ext cx="5074534" cy="5131837"/>
          </a:xfrm>
          <a:prstGeom prst="rect">
            <a:avLst/>
          </a:prstGeom>
        </p:spPr>
      </p:pic>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Windows 10 is now Multi-User</a:t>
            </a:r>
            <a:br>
              <a:rPr lang="en-US" sz="2800" dirty="0"/>
            </a:br>
            <a:endParaRPr lang="en-US" sz="2800" dirty="0"/>
          </a:p>
        </p:txBody>
      </p:sp>
      <p:pic>
        <p:nvPicPr>
          <p:cNvPr id="3" name="Picture 2">
            <a:extLst>
              <a:ext uri="{FF2B5EF4-FFF2-40B4-BE49-F238E27FC236}">
                <a16:creationId xmlns:a16="http://schemas.microsoft.com/office/drawing/2014/main" id="{8DEC8A17-05C7-496C-B69E-9503BDFBD68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816437" y="2449286"/>
            <a:ext cx="1949139" cy="2234682"/>
          </a:xfrm>
          <a:prstGeom prst="rect">
            <a:avLst/>
          </a:prstGeom>
        </p:spPr>
      </p:pic>
      <p:sp>
        <p:nvSpPr>
          <p:cNvPr id="8" name="Text Placeholder 2">
            <a:extLst>
              <a:ext uri="{FF2B5EF4-FFF2-40B4-BE49-F238E27FC236}">
                <a16:creationId xmlns:a16="http://schemas.microsoft.com/office/drawing/2014/main" id="{7E40EAA4-B8FF-466E-8547-423B0984E197}"/>
              </a:ext>
            </a:extLst>
          </p:cNvPr>
          <p:cNvSpPr txBox="1">
            <a:spLocks/>
          </p:cNvSpPr>
          <p:nvPr/>
        </p:nvSpPr>
        <p:spPr>
          <a:xfrm>
            <a:off x="659906" y="1726162"/>
            <a:ext cx="5436094" cy="4698722"/>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Segoe UI Semilight" panose="020B0402040204020203" pitchFamily="34" charset="0"/>
              </a:defRPr>
            </a:lvl1pPr>
            <a:lvl2pPr marL="224097"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Windows 10 Enterprise for Virtual Desktops</a:t>
            </a:r>
          </a:p>
          <a:p>
            <a:pPr marL="342900" marR="0" lvl="0" indent="-342900" algn="l" defTabSz="932742" rtl="0" eaLnBrk="1" fontAlgn="auto" latinLnBrk="0" hangingPunct="1">
              <a:lnSpc>
                <a:spcPct val="100000"/>
              </a:lnSpc>
              <a:spcBef>
                <a:spcPts val="1961"/>
              </a:spcBef>
              <a:spcAft>
                <a:spcPts val="0"/>
              </a:spcAft>
              <a:buClrTx/>
              <a:buSzPct val="90000"/>
              <a:buFontTx/>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1 Windows 10 VM, multiple users (lower cost!)</a:t>
            </a:r>
          </a:p>
          <a:p>
            <a:pPr marL="342900" marR="0" lvl="0" indent="-342900" algn="l" defTabSz="932742" rtl="0" eaLnBrk="1" fontAlgn="auto" latinLnBrk="0" hangingPunct="1">
              <a:lnSpc>
                <a:spcPct val="100000"/>
              </a:lnSpc>
              <a:spcBef>
                <a:spcPts val="1961"/>
              </a:spcBef>
              <a:spcAft>
                <a:spcPts val="0"/>
              </a:spcAft>
              <a:buClrTx/>
              <a:buSzPct val="90000"/>
              <a:buFontTx/>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GPU and broad VM options based on scale requirements</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Binary compatibility with Windows 10</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Only available through Windows Virtual Desktop in Azure </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Managed like you manage Windows 10 today</a:t>
            </a:r>
          </a:p>
        </p:txBody>
      </p:sp>
      <p:sp>
        <p:nvSpPr>
          <p:cNvPr id="2" name="TextBox 1">
            <a:extLst>
              <a:ext uri="{FF2B5EF4-FFF2-40B4-BE49-F238E27FC236}">
                <a16:creationId xmlns:a16="http://schemas.microsoft.com/office/drawing/2014/main" id="{B3BB16CD-04BA-4F2E-94C8-DC471B8BF541}"/>
              </a:ext>
            </a:extLst>
          </p:cNvPr>
          <p:cNvSpPr txBox="1"/>
          <p:nvPr/>
        </p:nvSpPr>
        <p:spPr>
          <a:xfrm>
            <a:off x="8326315" y="2915906"/>
            <a:ext cx="1186961" cy="615553"/>
          </a:xfrm>
          <a:prstGeom prst="rect">
            <a:avLst/>
          </a:prstGeom>
          <a:noFill/>
        </p:spPr>
        <p:txBody>
          <a:bodyPr wrap="square" lIns="0" tIns="0" rIns="0" bIns="0" rtlCol="0">
            <a:spAutoFit/>
          </a:bodyPr>
          <a:lstStyle/>
          <a:p>
            <a:pPr algn="r"/>
            <a:r>
              <a:rPr lang="en-US" sz="2000" dirty="0">
                <a:solidFill>
                  <a:srgbClr val="92D050"/>
                </a:solidFill>
              </a:rPr>
              <a:t>Multiple users</a:t>
            </a:r>
          </a:p>
        </p:txBody>
      </p:sp>
      <p:sp>
        <p:nvSpPr>
          <p:cNvPr id="4" name="TextBox 3">
            <a:extLst>
              <a:ext uri="{FF2B5EF4-FFF2-40B4-BE49-F238E27FC236}">
                <a16:creationId xmlns:a16="http://schemas.microsoft.com/office/drawing/2014/main" id="{84592F82-18F5-4296-997E-8453328A7E29}"/>
              </a:ext>
            </a:extLst>
          </p:cNvPr>
          <p:cNvSpPr txBox="1"/>
          <p:nvPr/>
        </p:nvSpPr>
        <p:spPr>
          <a:xfrm>
            <a:off x="9504484" y="2621264"/>
            <a:ext cx="509954" cy="1107996"/>
          </a:xfrm>
          <a:prstGeom prst="rect">
            <a:avLst/>
          </a:prstGeom>
          <a:noFill/>
        </p:spPr>
        <p:txBody>
          <a:bodyPr wrap="square" lIns="0" tIns="0" rIns="0" bIns="0" rtlCol="0">
            <a:spAutoFit/>
          </a:bodyPr>
          <a:lstStyle/>
          <a:p>
            <a:pPr algn="l"/>
            <a:r>
              <a:rPr lang="en-US" sz="7200" dirty="0">
                <a:solidFill>
                  <a:srgbClr val="92D050"/>
                </a:solidFill>
              </a:rPr>
              <a:t>{</a:t>
            </a:r>
          </a:p>
        </p:txBody>
      </p:sp>
    </p:spTree>
    <p:extLst>
      <p:ext uri="{BB962C8B-B14F-4D97-AF65-F5344CB8AC3E}">
        <p14:creationId xmlns:p14="http://schemas.microsoft.com/office/powerpoint/2010/main" val="319869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32.6"/>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1.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DP Interoperability Template" id="{A764AEFB-53C6-46C6-BAD3-B54CADAE8876}" vid="{906031F9-1FD5-4435-8768-38C8D14EF749}"/>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4.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4294</Words>
  <Application>Microsoft Office PowerPoint</Application>
  <PresentationFormat>Widescreen</PresentationFormat>
  <Paragraphs>541</Paragraphs>
  <Slides>45</Slides>
  <Notes>29</Notes>
  <HiddenSlides>3</HiddenSlides>
  <MMClips>9</MMClips>
  <ScaleCrop>false</ScaleCrop>
  <HeadingPairs>
    <vt:vector size="8" baseType="variant">
      <vt:variant>
        <vt:lpstr>Fonts Used</vt:lpstr>
      </vt:variant>
      <vt:variant>
        <vt:i4>13</vt:i4>
      </vt:variant>
      <vt:variant>
        <vt:lpstr>Theme</vt:lpstr>
      </vt:variant>
      <vt:variant>
        <vt:i4>12</vt:i4>
      </vt:variant>
      <vt:variant>
        <vt:lpstr>Embedded OLE Servers</vt:lpstr>
      </vt:variant>
      <vt:variant>
        <vt:i4>1</vt:i4>
      </vt:variant>
      <vt:variant>
        <vt:lpstr>Slide Titles</vt:lpstr>
      </vt:variant>
      <vt:variant>
        <vt:i4>45</vt:i4>
      </vt:variant>
    </vt:vector>
  </HeadingPairs>
  <TitlesOfParts>
    <vt:vector size="71" baseType="lpstr">
      <vt:lpstr>Arial</vt:lpstr>
      <vt:lpstr>Calibri</vt:lpstr>
      <vt:lpstr>Consolas</vt:lpstr>
      <vt:lpstr>Courier New</vt:lpstr>
      <vt:lpstr>Segoe Pro Semibold</vt:lpstr>
      <vt:lpstr>Segoe UI</vt:lpstr>
      <vt:lpstr>Segoe UI </vt:lpstr>
      <vt:lpstr>Segoe UI Body</vt:lpstr>
      <vt:lpstr>Segoe UI Light</vt:lpstr>
      <vt:lpstr>Segoe UI Semibold</vt:lpstr>
      <vt:lpstr>Segoe UI Semilight</vt:lpstr>
      <vt:lpstr>SegoeUI</vt:lpstr>
      <vt:lpstr>Wingdings</vt:lpstr>
      <vt:lpstr>5-50203_Microsoft_Ignite_Template</vt:lpstr>
      <vt:lpstr>1_5-50203_Microsoft_Ignite_Template</vt:lpstr>
      <vt:lpstr>WHITE TEMPLATE</vt:lpstr>
      <vt:lpstr>Microsoft 365 PPT Template - 2018</vt:lpstr>
      <vt:lpstr>2_5-50203_Microsoft_Ignite_Template</vt:lpstr>
      <vt:lpstr>3_5-50203_Microsoft_Ignite_Template</vt:lpstr>
      <vt:lpstr>4_5-50203_Microsoft_Ignite_Template</vt:lpstr>
      <vt:lpstr>1_WHITE TEMPLATE</vt:lpstr>
      <vt:lpstr>5_Microsoft 365 PPT Template - 2018</vt:lpstr>
      <vt:lpstr>1_Microsoft 365 PPT Template - 2018</vt:lpstr>
      <vt:lpstr>1_5-51011_Government_Leaders_Cloud_Forum</vt:lpstr>
      <vt:lpstr>2_WHITE TEMPLATE</vt:lpstr>
      <vt:lpstr>Worksheet</vt:lpstr>
      <vt:lpstr>Agenda – WVD Discussion</vt:lpstr>
      <vt:lpstr>PowerPoint Presentation</vt:lpstr>
      <vt:lpstr>Today’s Virtualization Landscape</vt:lpstr>
      <vt:lpstr>Windows Virtual Desktop – the value in EDU</vt:lpstr>
      <vt:lpstr>Windows Virtual Desktop </vt:lpstr>
      <vt:lpstr>WVD – Remote Apps &amp; Remote Desktop Concepts</vt:lpstr>
      <vt:lpstr>The Technical Innovations in WVD</vt:lpstr>
      <vt:lpstr>Windows Virtual Desktop – End to End Summary</vt:lpstr>
      <vt:lpstr>What Makes Windows Virtual Desktop (WVD) Unique? Windows 10 is now Multi-User </vt:lpstr>
      <vt:lpstr>Many Solutions Offer A Dedicated VM per User</vt:lpstr>
      <vt:lpstr>WVD Windows 10 Multi-User Lowers Costs, Simplifies Management</vt:lpstr>
      <vt:lpstr>Refactoring Services - Looking back</vt:lpstr>
      <vt:lpstr>Refactoring Services - Looking forward</vt:lpstr>
      <vt:lpstr>PowerPoint Presentation</vt:lpstr>
      <vt:lpstr>How Do Students Use WVD?</vt:lpstr>
      <vt:lpstr>How Do Students Use WVD?</vt:lpstr>
      <vt:lpstr>How Do Students Use WVD?</vt:lpstr>
      <vt:lpstr>How Do Students Use WVD?</vt:lpstr>
      <vt:lpstr>WVD Use Cases In Education </vt:lpstr>
      <vt:lpstr>WVD Value for EDU Clients</vt:lpstr>
      <vt:lpstr>Windows Virtual Desktop EDU Licensing – 2 Scenarios WVD Can Host Both Client and Server OS’s – Licensing Approach is Different for Each</vt:lpstr>
      <vt:lpstr>Many Clients are already eligible for WVD  WVD Licensing Requirements</vt:lpstr>
      <vt:lpstr>Scenario 1: Accessing Windows 10 and 7 in WVD Reference: https://azure.microsoft.com/en-us/pricing/details/virtual-desktop </vt:lpstr>
      <vt:lpstr>Scenario 2: Accessing Windows Server RDS and Windows Server RemoteApp in WVD Reference: https://azure.microsoft.com/en-us/pricing/details/virtual-desktop </vt:lpstr>
      <vt:lpstr>EDU Licensing Summary - Overall Approach Summary</vt:lpstr>
      <vt:lpstr>Costs Considerations – What do I spend to use WVD??</vt:lpstr>
      <vt:lpstr>WVD Caveats &amp; Tips</vt:lpstr>
      <vt:lpstr>Resources – Planning &amp; Pre-work</vt:lpstr>
      <vt:lpstr>WVD Bandwidth Recommendations https://docs.microsoft.com/en-us/azure/virtual-desktop/bandwidth-recommendations</vt:lpstr>
      <vt:lpstr>Sample Pricing</vt:lpstr>
      <vt:lpstr>WVD Futures</vt:lpstr>
      <vt:lpstr>WVD V2 Is In Preview… (May 2020)</vt:lpstr>
      <vt:lpstr>MSIX – Abstracting Apps from the WVD Desktops</vt:lpstr>
      <vt:lpstr>MSIX app attach process flow</vt:lpstr>
      <vt:lpstr>Traditional application delivery vs. MSIX app attach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 Getting Started</vt:lpstr>
      <vt:lpstr>Key EDU Resources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2019-02-09T18:46:07Z</dcterms:created>
  <dcterms:modified xsi:type="dcterms:W3CDTF">2020-05-11T11:15:58Z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rmcbrine@microsoft.com</vt:lpwstr>
  </property>
  <property fmtid="{D5CDD505-2E9C-101B-9397-08002B2CF9AE}" pid="5" name="MSIP_Label_f42aa342-8706-4288-bd11-ebb85995028c_SetDate">
    <vt:lpwstr>2019-05-15T12:52:46.2180739Z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7cd33ad4-f459-47d5-a630-a3514bae960a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